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5" r:id="rId6"/>
    <p:sldId id="260" r:id="rId7"/>
    <p:sldId id="264" r:id="rId8"/>
    <p:sldId id="263" r:id="rId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Shape 9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8" name="Shape 9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45873060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xfrm>
            <a:off x="415600" y="2867799"/>
            <a:ext cx="11360701" cy="1122301"/>
          </a:xfrm>
          <a:prstGeom prst="rect">
            <a:avLst/>
          </a:prstGeom>
        </p:spPr>
        <p:txBody>
          <a:bodyPr anchor="ctr"/>
          <a:lstStyle>
            <a:lvl1pPr algn="ctr">
              <a:defRPr sz="4800"/>
            </a:lvl1pPr>
          </a:lstStyle>
          <a:p>
            <a:r>
              <a:t>Texto do Título</a:t>
            </a:r>
          </a:p>
        </p:txBody>
      </p:sp>
      <p:sp>
        <p:nvSpPr>
          <p:cNvPr id="12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o do Título"/>
          <p:cNvSpPr txBox="1">
            <a:spLocks noGrp="1"/>
          </p:cNvSpPr>
          <p:nvPr>
            <p:ph type="title"/>
          </p:nvPr>
        </p:nvSpPr>
        <p:spPr>
          <a:xfrm>
            <a:off x="415611" y="992767"/>
            <a:ext cx="11360701" cy="2736901"/>
          </a:xfrm>
          <a:prstGeom prst="rect">
            <a:avLst/>
          </a:prstGeom>
        </p:spPr>
        <p:txBody>
          <a:bodyPr anchor="b"/>
          <a:lstStyle>
            <a:lvl1pPr algn="ctr">
              <a:defRPr sz="6900"/>
            </a:lvl1pPr>
          </a:lstStyle>
          <a:p>
            <a:r>
              <a:t>Texto do Título</a:t>
            </a:r>
          </a:p>
        </p:txBody>
      </p:sp>
      <p:sp>
        <p:nvSpPr>
          <p:cNvPr id="20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15600" y="3778832"/>
            <a:ext cx="11360701" cy="1056901"/>
          </a:xfrm>
          <a:prstGeom prst="rect">
            <a:avLst/>
          </a:prstGeom>
        </p:spPr>
        <p:txBody>
          <a:bodyPr/>
          <a:lstStyle>
            <a:lvl1pPr marL="381000" indent="-304800" algn="ctr">
              <a:lnSpc>
                <a:spcPct val="100000"/>
              </a:lnSpc>
              <a:buClrTx/>
              <a:buSzTx/>
              <a:buFontTx/>
              <a:buNone/>
              <a:defRPr sz="3700"/>
            </a:lvl1pPr>
            <a:lvl2pPr marL="381000" indent="184150" algn="ctr">
              <a:lnSpc>
                <a:spcPct val="100000"/>
              </a:lnSpc>
              <a:buClrTx/>
              <a:buSzTx/>
              <a:buFontTx/>
              <a:buNone/>
              <a:defRPr sz="3700"/>
            </a:lvl2pPr>
            <a:lvl3pPr marL="381000" indent="641350" algn="ctr">
              <a:lnSpc>
                <a:spcPct val="100000"/>
              </a:lnSpc>
              <a:buClrTx/>
              <a:buSzTx/>
              <a:buFontTx/>
              <a:buNone/>
              <a:defRPr sz="3700"/>
            </a:lvl3pPr>
            <a:lvl4pPr marL="381000" indent="1098550" algn="ctr">
              <a:lnSpc>
                <a:spcPct val="100000"/>
              </a:lnSpc>
              <a:buClrTx/>
              <a:buSzTx/>
              <a:buFontTx/>
              <a:buNone/>
              <a:defRPr sz="3700"/>
            </a:lvl4pPr>
            <a:lvl5pPr marL="381000" indent="1555750" algn="ctr">
              <a:lnSpc>
                <a:spcPct val="100000"/>
              </a:lnSpc>
              <a:buClrTx/>
              <a:buSzTx/>
              <a:buFontTx/>
              <a:buNone/>
              <a:defRPr sz="37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2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9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415600" y="1536633"/>
            <a:ext cx="5333101" cy="4555200"/>
          </a:xfrm>
          <a:prstGeom prst="rect">
            <a:avLst/>
          </a:prstGeom>
        </p:spPr>
        <p:txBody>
          <a:bodyPr/>
          <a:lstStyle>
            <a:lvl1pPr indent="-349250">
              <a:buSzPts val="1900"/>
              <a:defRPr sz="1900"/>
            </a:lvl1pPr>
            <a:lvl2pPr marL="976312" indent="-392112">
              <a:buSzPts val="1900"/>
              <a:defRPr sz="1900"/>
            </a:lvl2pPr>
            <a:lvl3pPr marL="1433512" indent="-392112">
              <a:buSzPts val="1900"/>
              <a:defRPr sz="1900"/>
            </a:lvl3pPr>
            <a:lvl4pPr marL="1890712" indent="-392112">
              <a:buSzPts val="1900"/>
              <a:defRPr sz="1900"/>
            </a:lvl4pPr>
            <a:lvl5pPr marL="2347912" indent="-392112">
              <a:buSzPts val="1900"/>
              <a:defRPr sz="19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30" name="Google Shape;19;p6"/>
          <p:cNvSpPr txBox="1">
            <a:spLocks noGrp="1"/>
          </p:cNvSpPr>
          <p:nvPr>
            <p:ph type="body" sz="half" idx="21"/>
          </p:nvPr>
        </p:nvSpPr>
        <p:spPr>
          <a:xfrm>
            <a:off x="6443200" y="1536632"/>
            <a:ext cx="5333101" cy="4555202"/>
          </a:xfrm>
          <a:prstGeom prst="rect">
            <a:avLst/>
          </a:prstGeom>
        </p:spPr>
        <p:txBody>
          <a:bodyPr/>
          <a:lstStyle/>
          <a:p>
            <a:pPr indent="-349250">
              <a:buSzPts val="1900"/>
              <a:defRPr sz="1900"/>
            </a:pPr>
            <a:endParaRPr/>
          </a:p>
        </p:txBody>
      </p:sp>
      <p:sp>
        <p:nvSpPr>
          <p:cNvPr id="3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39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o do Título"/>
          <p:cNvSpPr txBox="1">
            <a:spLocks noGrp="1"/>
          </p:cNvSpPr>
          <p:nvPr>
            <p:ph type="title"/>
          </p:nvPr>
        </p:nvSpPr>
        <p:spPr>
          <a:xfrm>
            <a:off x="415600" y="740799"/>
            <a:ext cx="3744001" cy="1007702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Texto do Título</a:t>
            </a:r>
          </a:p>
        </p:txBody>
      </p:sp>
      <p:sp>
        <p:nvSpPr>
          <p:cNvPr id="47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15600" y="1852800"/>
            <a:ext cx="3744001" cy="4239301"/>
          </a:xfrm>
          <a:prstGeom prst="rect">
            <a:avLst/>
          </a:prstGeom>
        </p:spPr>
        <p:txBody>
          <a:bodyPr/>
          <a:lstStyle>
            <a:lvl1pPr indent="-330200">
              <a:buSzPts val="1600"/>
              <a:defRPr sz="1600"/>
            </a:lvl1pPr>
            <a:lvl2pPr marL="914400" indent="-330200">
              <a:buSzPts val="1600"/>
              <a:defRPr sz="1600"/>
            </a:lvl2pPr>
            <a:lvl3pPr marL="1371600" indent="-330200">
              <a:buSzPts val="1600"/>
              <a:defRPr sz="1600"/>
            </a:lvl3pPr>
            <a:lvl4pPr marL="1828800" indent="-330200">
              <a:buSzPts val="1600"/>
              <a:defRPr sz="1600"/>
            </a:lvl4pPr>
            <a:lvl5pPr marL="2286000" indent="-330200">
              <a:buSzPts val="1600"/>
              <a:defRPr sz="16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8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o do Título"/>
          <p:cNvSpPr txBox="1">
            <a:spLocks noGrp="1"/>
          </p:cNvSpPr>
          <p:nvPr>
            <p:ph type="title"/>
          </p:nvPr>
        </p:nvSpPr>
        <p:spPr>
          <a:xfrm>
            <a:off x="653666" y="600199"/>
            <a:ext cx="8490302" cy="5454302"/>
          </a:xfrm>
          <a:prstGeom prst="rect">
            <a:avLst/>
          </a:prstGeom>
        </p:spPr>
        <p:txBody>
          <a:bodyPr anchor="ctr"/>
          <a:lstStyle>
            <a:lvl1pPr>
              <a:defRPr sz="6400"/>
            </a:lvl1pPr>
          </a:lstStyle>
          <a:p>
            <a:r>
              <a:t>Texto do Título</a:t>
            </a:r>
          </a:p>
        </p:txBody>
      </p:sp>
      <p:sp>
        <p:nvSpPr>
          <p:cNvPr id="56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32;p10"/>
          <p:cNvSpPr/>
          <p:nvPr/>
        </p:nvSpPr>
        <p:spPr>
          <a:xfrm>
            <a:off x="6096000" y="-167"/>
            <a:ext cx="6096000" cy="68580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4" name="Texto do Título"/>
          <p:cNvSpPr txBox="1">
            <a:spLocks noGrp="1"/>
          </p:cNvSpPr>
          <p:nvPr>
            <p:ph type="title"/>
          </p:nvPr>
        </p:nvSpPr>
        <p:spPr>
          <a:xfrm>
            <a:off x="354000" y="1644232"/>
            <a:ext cx="5393700" cy="1976401"/>
          </a:xfrm>
          <a:prstGeom prst="rect">
            <a:avLst/>
          </a:prstGeom>
        </p:spPr>
        <p:txBody>
          <a:bodyPr anchor="b"/>
          <a:lstStyle>
            <a:lvl1pPr algn="ctr">
              <a:defRPr sz="5600"/>
            </a:lvl1pPr>
          </a:lstStyle>
          <a:p>
            <a:r>
              <a:t>Texto do Título</a:t>
            </a:r>
          </a:p>
        </p:txBody>
      </p:sp>
      <p:sp>
        <p:nvSpPr>
          <p:cNvPr id="65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354000" y="3737433"/>
            <a:ext cx="5393700" cy="1646701"/>
          </a:xfrm>
          <a:prstGeom prst="rect">
            <a:avLst/>
          </a:prstGeom>
        </p:spPr>
        <p:txBody>
          <a:bodyPr/>
          <a:lstStyle>
            <a:lvl1pPr marL="381000" indent="-3048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81000" indent="18415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81000" indent="64135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81000" indent="109855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81000" indent="155575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66" name="Google Shape;35;p10"/>
          <p:cNvSpPr txBox="1">
            <a:spLocks noGrp="1"/>
          </p:cNvSpPr>
          <p:nvPr>
            <p:ph type="body" sz="half" idx="21"/>
          </p:nvPr>
        </p:nvSpPr>
        <p:spPr>
          <a:xfrm>
            <a:off x="6586000" y="965433"/>
            <a:ext cx="5115901" cy="4926901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67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Nível de Corpo Um…"/>
          <p:cNvSpPr txBox="1">
            <a:spLocks noGrp="1"/>
          </p:cNvSpPr>
          <p:nvPr>
            <p:ph type="body" sz="quarter" idx="1"/>
          </p:nvPr>
        </p:nvSpPr>
        <p:spPr>
          <a:xfrm>
            <a:off x="415600" y="5640766"/>
            <a:ext cx="7998301" cy="8067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75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xx%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701" cy="2618101"/>
          </a:xfrm>
          <a:prstGeom prst="rect">
            <a:avLst/>
          </a:prstGeom>
        </p:spPr>
        <p:txBody>
          <a:bodyPr anchor="b"/>
          <a:lstStyle>
            <a:lvl1pPr algn="ctr">
              <a:defRPr sz="16000"/>
            </a:lvl1pPr>
          </a:lstStyle>
          <a:p>
            <a:r>
              <a:t>xx%</a:t>
            </a:r>
          </a:p>
        </p:txBody>
      </p:sp>
      <p:sp>
        <p:nvSpPr>
          <p:cNvPr id="83" name="Nível de Corpo Um…"/>
          <p:cNvSpPr txBox="1">
            <a:spLocks noGrp="1"/>
          </p:cNvSpPr>
          <p:nvPr>
            <p:ph type="body" sz="half" idx="1"/>
          </p:nvPr>
        </p:nvSpPr>
        <p:spPr>
          <a:xfrm>
            <a:off x="415600" y="4202967"/>
            <a:ext cx="11360701" cy="1734301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84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01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415600" y="593366"/>
            <a:ext cx="11360701" cy="763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de Corpo Um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121899" tIns="121899" rIns="121899" bIns="121899">
            <a:normAutofit/>
          </a:bodyPr>
          <a:lstStyle/>
          <a:p>
            <a:r>
              <a:t>Nível de Corpo Um</a:t>
            </a:r>
          </a:p>
          <a:p>
            <a:pPr lvl="1"/>
            <a:r>
              <a:t>Nível de Corpo Dois</a:t>
            </a:r>
          </a:p>
          <a:p>
            <a:pPr lvl="2"/>
            <a:r>
              <a:t>Nível de Corpo Três</a:t>
            </a:r>
          </a:p>
          <a:p>
            <a:pPr lvl="3"/>
            <a:r>
              <a:t>Nível de Corpo Quatro</a:t>
            </a:r>
          </a:p>
          <a:p>
            <a:pPr lvl="4"/>
            <a:r>
              <a:t>Nível de Corpo Cinco</a:t>
            </a:r>
          </a:p>
        </p:txBody>
      </p:sp>
      <p:sp>
        <p:nvSpPr>
          <p:cNvPr id="4" name="01"/>
          <p:cNvSpPr txBox="1">
            <a:spLocks noGrp="1"/>
          </p:cNvSpPr>
          <p:nvPr>
            <p:ph type="sldNum" sz="quarter" idx="2"/>
          </p:nvPr>
        </p:nvSpPr>
        <p:spPr>
          <a:xfrm>
            <a:off x="11588168" y="6265522"/>
            <a:ext cx="440142" cy="428900"/>
          </a:xfrm>
          <a:prstGeom prst="rect">
            <a:avLst/>
          </a:prstGeom>
          <a:ln w="12700">
            <a:miter lim="400000"/>
          </a:ln>
        </p:spPr>
        <p:txBody>
          <a:bodyPr wrap="none" lIns="121899" tIns="121899" rIns="121899" bIns="121899" anchor="ctr">
            <a:normAutofit/>
          </a:bodyPr>
          <a:lstStyle>
            <a:lvl1pPr algn="r">
              <a:defRPr sz="13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7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810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●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63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○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35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■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207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●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79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○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51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■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23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●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95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○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6707" marR="0" indent="-441157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2400"/>
        <a:buFont typeface="Arial"/>
        <a:buChar char="■"/>
        <a:tabLst/>
        <a:defRPr sz="24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image" Target="../media/image10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9.png"/><Relationship Id="rId7" Type="http://schemas.openxmlformats.org/officeDocument/2006/relationships/image" Target="../media/image22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3.png"/><Relationship Id="rId9" Type="http://schemas.openxmlformats.org/officeDocument/2006/relationships/image" Target="../media/image2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KV_1B.png" descr="KV_1B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101" name="Google Shape;52;p1"/>
          <p:cNvSpPr txBox="1"/>
          <p:nvPr/>
        </p:nvSpPr>
        <p:spPr>
          <a:xfrm>
            <a:off x="6156490" y="2138132"/>
            <a:ext cx="5462127" cy="1323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pt-BR" dirty="0"/>
              <a:t>	Energia para Construir </a:t>
            </a:r>
            <a:endParaRPr dirty="0"/>
          </a:p>
        </p:txBody>
      </p:sp>
      <p:sp>
        <p:nvSpPr>
          <p:cNvPr id="102" name="Google Shape;53;p1"/>
          <p:cNvSpPr txBox="1"/>
          <p:nvPr/>
        </p:nvSpPr>
        <p:spPr>
          <a:xfrm>
            <a:off x="8888615" y="3528771"/>
            <a:ext cx="2730001" cy="12926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r>
              <a:rPr dirty="0"/>
              <a:t>Nome do auto</a:t>
            </a:r>
            <a:r>
              <a:rPr lang="pt-BR" dirty="0"/>
              <a:t>res:</a:t>
            </a:r>
          </a:p>
          <a:p>
            <a:r>
              <a:rPr lang="pt-BR" dirty="0"/>
              <a:t>Jonatan Silva</a:t>
            </a:r>
            <a:br>
              <a:rPr lang="pt-BR" dirty="0"/>
            </a:br>
            <a:r>
              <a:rPr lang="pt-BR" dirty="0"/>
              <a:t>Paulo Pereira</a:t>
            </a:r>
            <a:endParaRPr dirty="0"/>
          </a:p>
        </p:txBody>
      </p:sp>
      <p:pic>
        <p:nvPicPr>
          <p:cNvPr id="103" name="TXT.png" descr="TX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4939" y="6044627"/>
            <a:ext cx="3013677" cy="34181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4" name="Google Shape;61;p2" descr="Google Shape;61;p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9863" y="622300"/>
            <a:ext cx="2328753" cy="7493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/>
          <p:cNvPicPr>
            <a:picLocks noChangeAspect="1"/>
          </p:cNvPicPr>
          <p:nvPr/>
        </p:nvPicPr>
        <p:blipFill>
          <a:blip r:embed="rId2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/>
          <p:cNvPicPr>
            <a:picLocks noChangeAspect="1"/>
          </p:cNvPicPr>
          <p:nvPr/>
        </p:nvPicPr>
        <p:blipFill>
          <a:blip r:embed="rId2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52;p1"/>
          <p:cNvSpPr txBox="1"/>
          <p:nvPr/>
        </p:nvSpPr>
        <p:spPr>
          <a:xfrm>
            <a:off x="30079" y="748953"/>
            <a:ext cx="14468978" cy="11695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l"/>
            <a:r>
              <a:rPr lang="pt-BR" sz="3200" dirty="0">
                <a:solidFill>
                  <a:schemeClr val="tx1"/>
                </a:solidFill>
              </a:rPr>
              <a:t>O desafio: reconstruir após uma das maiores calamidades </a:t>
            </a:r>
          </a:p>
          <a:p>
            <a:pPr algn="l"/>
            <a:r>
              <a:rPr lang="pt-BR" sz="3200" dirty="0">
                <a:solidFill>
                  <a:schemeClr val="tx1"/>
                </a:solidFill>
              </a:rPr>
              <a:t>climáticas do RS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7" name="Google Shape;53;p1"/>
          <p:cNvSpPr txBox="1"/>
          <p:nvPr/>
        </p:nvSpPr>
        <p:spPr>
          <a:xfrm>
            <a:off x="442447" y="2072024"/>
            <a:ext cx="6680248" cy="24006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algn="l"/>
            <a:r>
              <a:rPr lang="pt-BR" dirty="0">
                <a:solidFill>
                  <a:schemeClr val="tx1"/>
                </a:solidFill>
              </a:rPr>
              <a:t>• Enchentes de 2024 impactaram aproximadamente 2.4 milhões de pessoas</a:t>
            </a:r>
          </a:p>
          <a:p>
            <a:pPr algn="l"/>
            <a:r>
              <a:rPr lang="pt-BR" dirty="0">
                <a:solidFill>
                  <a:schemeClr val="tx1"/>
                </a:solidFill>
              </a:rPr>
              <a:t>• Famílias perderam equipamentos essenciais e infraestrutura</a:t>
            </a:r>
          </a:p>
          <a:p>
            <a:pPr algn="l"/>
            <a:r>
              <a:rPr lang="pt-BR" dirty="0">
                <a:solidFill>
                  <a:schemeClr val="tx1"/>
                </a:solidFill>
              </a:rPr>
              <a:t>• Necessidade de uma resposta rápida, sustentável e de longo prazo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5573" y="1458048"/>
            <a:ext cx="4221589" cy="2672741"/>
          </a:xfrm>
          <a:prstGeom prst="rect">
            <a:avLst/>
          </a:prstGeom>
        </p:spPr>
      </p:pic>
      <p:pic>
        <p:nvPicPr>
          <p:cNvPr id="9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375857" y="4509089"/>
            <a:ext cx="3231305" cy="2016000"/>
          </a:xfrm>
          <a:prstGeom prst="rect">
            <a:avLst/>
          </a:prstGeom>
        </p:spPr>
      </p:pic>
      <p:pic>
        <p:nvPicPr>
          <p:cNvPr id="10" name="object 5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60730" y="4509089"/>
            <a:ext cx="3288922" cy="20160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419" y="4509089"/>
            <a:ext cx="4020106" cy="2016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5857792" y="1551940"/>
            <a:ext cx="5725757" cy="2340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14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06" name="KV_12.png" descr="KV_12.png"/>
          <p:cNvPicPr>
            <a:picLocks noChangeAspect="1"/>
          </p:cNvPicPr>
          <p:nvPr/>
        </p:nvPicPr>
        <p:blipFill>
          <a:blip r:embed="rId2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/>
          <p:cNvPicPr>
            <a:picLocks noChangeAspect="1"/>
          </p:cNvPicPr>
          <p:nvPr/>
        </p:nvPicPr>
        <p:blipFill>
          <a:blip r:embed="rId3">
            <a:alphaModFix amt="1000"/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/>
          <p:cNvPicPr>
            <a:picLocks noChangeAspect="1"/>
          </p:cNvPicPr>
          <p:nvPr/>
        </p:nvPicPr>
        <p:blipFill>
          <a:blip r:embed="rId2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52;p1"/>
          <p:cNvSpPr txBox="1"/>
          <p:nvPr/>
        </p:nvSpPr>
        <p:spPr>
          <a:xfrm>
            <a:off x="-746659" y="770380"/>
            <a:ext cx="12636836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l"/>
            <a:r>
              <a:rPr lang="pt-BR" sz="3200" dirty="0">
                <a:solidFill>
                  <a:schemeClr val="tx1"/>
                </a:solidFill>
              </a:rPr>
              <a:t>	</a:t>
            </a:r>
            <a:r>
              <a:rPr lang="pt-BR" sz="2800" dirty="0">
                <a:solidFill>
                  <a:schemeClr val="tx1"/>
                </a:solidFill>
              </a:rPr>
              <a:t>A solução: transformar emergência em eficiência energética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7" name="Google Shape;53;p1"/>
          <p:cNvSpPr txBox="1"/>
          <p:nvPr/>
        </p:nvSpPr>
        <p:spPr>
          <a:xfrm>
            <a:off x="183597" y="1516648"/>
            <a:ext cx="6290835" cy="2769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algn="l"/>
            <a:r>
              <a:rPr lang="pt-BR" dirty="0">
                <a:solidFill>
                  <a:schemeClr val="tx1"/>
                </a:solidFill>
              </a:rPr>
              <a:t>• </a:t>
            </a:r>
            <a:r>
              <a:rPr lang="pt-BR" sz="1800" dirty="0">
                <a:solidFill>
                  <a:schemeClr val="tx1"/>
                </a:solidFill>
              </a:rPr>
              <a:t>Programa de Eficiência Energética CEEE Grupo Equatorial</a:t>
            </a:r>
          </a:p>
          <a:p>
            <a:pPr algn="l"/>
            <a:endParaRPr lang="pt-BR" sz="1800" dirty="0">
              <a:solidFill>
                <a:schemeClr val="tx1"/>
              </a:solidFill>
            </a:endParaRP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• Atendimento a famílias atingidas pelas enchentes</a:t>
            </a:r>
          </a:p>
          <a:p>
            <a:pPr algn="l"/>
            <a:endParaRPr lang="pt-BR" sz="1800" dirty="0">
              <a:solidFill>
                <a:schemeClr val="tx1"/>
              </a:solidFill>
            </a:endParaRP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• Entrega de tecnologias eficientes:</a:t>
            </a: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  - 13.500 lâmpadas LED</a:t>
            </a: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  - 2.834 refrigeradores eficientes</a:t>
            </a: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  - 2.700 trocadores de calor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026722" y="1681107"/>
            <a:ext cx="5339511" cy="22159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algn="just"/>
            <a:r>
              <a:rPr lang="pt-BR" sz="18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A CEEE Grupo Equatorial buscou junto à ANEEL flexibilizações excepcionais para acelerar o atendimento às famílias atingidas pelas enchentes de maio de 2024. O Ofício nº 0195/2024-STE/ANEEL viabilizou uma resposta ágil por meio do Projeto “Energia Para Reconstruir”, transformando eficiência energética em uma ação de reconstrução social.</a:t>
            </a:r>
            <a:endParaRPr lang="pt-BR" sz="1800" dirty="0">
              <a:solidFill>
                <a:schemeClr val="tx1"/>
              </a:solidFill>
              <a:latin typeface="Gill Sans Light"/>
              <a:ea typeface="Gill Sans Light"/>
              <a:cs typeface="Gill Sans Light"/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8910" y="4259333"/>
            <a:ext cx="3538165" cy="2340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3820" y="4264216"/>
            <a:ext cx="3154583" cy="2340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67582" y="4259333"/>
            <a:ext cx="3551671" cy="23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649347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/>
          <p:cNvPicPr>
            <a:picLocks noChangeAspect="1"/>
          </p:cNvPicPr>
          <p:nvPr/>
        </p:nvPicPr>
        <p:blipFill>
          <a:blip r:embed="rId2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/>
          <p:cNvPicPr>
            <a:picLocks noChangeAspect="1"/>
          </p:cNvPicPr>
          <p:nvPr/>
        </p:nvPicPr>
        <p:blipFill>
          <a:blip r:embed="rId3">
            <a:alphaModFix amt="1000"/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/>
          <p:cNvPicPr>
            <a:picLocks noChangeAspect="1"/>
          </p:cNvPicPr>
          <p:nvPr/>
        </p:nvPicPr>
        <p:blipFill>
          <a:blip r:embed="rId2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52;p1"/>
          <p:cNvSpPr txBox="1"/>
          <p:nvPr/>
        </p:nvSpPr>
        <p:spPr>
          <a:xfrm>
            <a:off x="-1998119" y="765336"/>
            <a:ext cx="12636836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pt-BR" sz="3200" dirty="0">
                <a:solidFill>
                  <a:schemeClr val="tx1"/>
                </a:solidFill>
              </a:rPr>
              <a:t>	</a:t>
            </a:r>
            <a:r>
              <a:rPr lang="pt-BR" sz="3000" dirty="0">
                <a:solidFill>
                  <a:schemeClr val="tx1"/>
                </a:solidFill>
              </a:rPr>
              <a:t>Inovação: tecnologia nacional aplicada em escala inédita</a:t>
            </a:r>
            <a:endParaRPr sz="3000" dirty="0">
              <a:solidFill>
                <a:schemeClr val="tx1"/>
              </a:solidFill>
            </a:endParaRPr>
          </a:p>
        </p:txBody>
      </p:sp>
      <p:sp>
        <p:nvSpPr>
          <p:cNvPr id="7" name="Google Shape;53;p1"/>
          <p:cNvSpPr txBox="1"/>
          <p:nvPr/>
        </p:nvSpPr>
        <p:spPr>
          <a:xfrm>
            <a:off x="142410" y="1621818"/>
            <a:ext cx="6680248" cy="1384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algn="l"/>
            <a:r>
              <a:rPr lang="pt-BR" dirty="0">
                <a:solidFill>
                  <a:schemeClr val="tx1"/>
                </a:solidFill>
              </a:rPr>
              <a:t>• </a:t>
            </a:r>
            <a:r>
              <a:rPr lang="pt-BR" sz="1800" dirty="0">
                <a:solidFill>
                  <a:schemeClr val="tx1"/>
                </a:solidFill>
              </a:rPr>
              <a:t>Uso do trocador de calor QB+30</a:t>
            </a: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• Reaproveitamento do calor da água do banho</a:t>
            </a: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• Redução do consumo elétrico do chuveiro</a:t>
            </a:r>
          </a:p>
          <a:p>
            <a:pPr algn="l"/>
            <a:r>
              <a:rPr lang="pt-BR" sz="1800" dirty="0">
                <a:solidFill>
                  <a:schemeClr val="tx1"/>
                </a:solidFill>
              </a:rPr>
              <a:t>• Tecnologia reconhecida como Patente Verde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xmlns="" id="{CB2BF33A-ED58-04A4-C68D-AE76D4C219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2397" y="1621818"/>
            <a:ext cx="4822989" cy="494468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187CB233-D3A4-CF1E-3AC6-66F72A7886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6233" y="3006780"/>
            <a:ext cx="4401494" cy="3531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96691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CD1E3B6-6BAB-2EA6-0598-317ABF809C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>
            <a:extLst>
              <a:ext uri="{FF2B5EF4-FFF2-40B4-BE49-F238E27FC236}">
                <a16:creationId xmlns:a16="http://schemas.microsoft.com/office/drawing/2014/main" xmlns="" id="{2ECEEF17-8C02-44B3-8C08-A115F02D71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>
            <a:extLst>
              <a:ext uri="{FF2B5EF4-FFF2-40B4-BE49-F238E27FC236}">
                <a16:creationId xmlns:a16="http://schemas.microsoft.com/office/drawing/2014/main" xmlns="" id="{A5E1D65D-BEFE-305B-4428-8C88A0C3C91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1000"/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>
            <a:extLst>
              <a:ext uri="{FF2B5EF4-FFF2-40B4-BE49-F238E27FC236}">
                <a16:creationId xmlns:a16="http://schemas.microsoft.com/office/drawing/2014/main" xmlns="" id="{E04EC6CE-9B50-3E0D-2CE1-45000603C5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>
            <a:extLst>
              <a:ext uri="{FF2B5EF4-FFF2-40B4-BE49-F238E27FC236}">
                <a16:creationId xmlns:a16="http://schemas.microsoft.com/office/drawing/2014/main" xmlns="" id="{52C5F27D-E094-5406-C096-A77D28441FB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52;p1">
            <a:extLst>
              <a:ext uri="{FF2B5EF4-FFF2-40B4-BE49-F238E27FC236}">
                <a16:creationId xmlns:a16="http://schemas.microsoft.com/office/drawing/2014/main" xmlns="" id="{0FD108A0-52A5-3294-1BAA-21784F753B47}"/>
              </a:ext>
            </a:extLst>
          </p:cNvPr>
          <p:cNvSpPr txBox="1"/>
          <p:nvPr/>
        </p:nvSpPr>
        <p:spPr>
          <a:xfrm>
            <a:off x="-1998119" y="765336"/>
            <a:ext cx="12636836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pt-BR" sz="3200" dirty="0">
                <a:solidFill>
                  <a:schemeClr val="tx1"/>
                </a:solidFill>
              </a:rPr>
              <a:t>	</a:t>
            </a:r>
            <a:r>
              <a:rPr lang="pt-BR" sz="3000" dirty="0">
                <a:solidFill>
                  <a:schemeClr val="tx1"/>
                </a:solidFill>
              </a:rPr>
              <a:t>Inovação: tecnologia nacional aplicada em escala inédita</a:t>
            </a:r>
            <a:endParaRPr sz="3000" dirty="0">
              <a:solidFill>
                <a:schemeClr val="tx1"/>
              </a:solidFill>
            </a:endParaRPr>
          </a:p>
        </p:txBody>
      </p:sp>
      <p:sp>
        <p:nvSpPr>
          <p:cNvPr id="7" name="Google Shape;53;p1">
            <a:extLst>
              <a:ext uri="{FF2B5EF4-FFF2-40B4-BE49-F238E27FC236}">
                <a16:creationId xmlns:a16="http://schemas.microsoft.com/office/drawing/2014/main" xmlns="" id="{DCB197C8-D5F9-FD49-3C44-7B4766634E92}"/>
              </a:ext>
            </a:extLst>
          </p:cNvPr>
          <p:cNvSpPr txBox="1"/>
          <p:nvPr/>
        </p:nvSpPr>
        <p:spPr>
          <a:xfrm>
            <a:off x="95275" y="1578136"/>
            <a:ext cx="8992163" cy="5539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algn="l"/>
            <a:r>
              <a:rPr lang="pt-BR" dirty="0">
                <a:solidFill>
                  <a:schemeClr val="tx1"/>
                </a:solidFill>
              </a:rPr>
              <a:t>• </a:t>
            </a:r>
            <a:r>
              <a:rPr lang="pt-BR" sz="1800" dirty="0">
                <a:solidFill>
                  <a:schemeClr val="tx1"/>
                </a:solidFill>
              </a:rPr>
              <a:t>Brasil, detentor de tecnologia de aquecimento para banho eficiente sem </a:t>
            </a:r>
            <a:r>
              <a:rPr lang="pt-BR" sz="1800" dirty="0" smtClean="0">
                <a:solidFill>
                  <a:schemeClr val="tx1"/>
                </a:solidFill>
              </a:rPr>
              <a:t>desperdício.</a:t>
            </a:r>
            <a:endParaRPr lang="pt-BR" sz="1800" dirty="0">
              <a:solidFill>
                <a:schemeClr val="tx1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F8FD865D-8B6E-02C0-CF35-A768BCAB3322}"/>
              </a:ext>
            </a:extLst>
          </p:cNvPr>
          <p:cNvSpPr txBox="1"/>
          <p:nvPr/>
        </p:nvSpPr>
        <p:spPr>
          <a:xfrm>
            <a:off x="0" y="2513075"/>
            <a:ext cx="7741737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O chuveiro elétrico foi criado no início dos anos 1930 pelo brasileiro Francisco Canhos (também grafado como Canho), em uma oficina na cidade de Jaú, no interior de São Paulo. A invenção surgiu por um motivo pessoal: Canhos buscava uma forma de facilitar o banho quente diário do pai, que sofria de reumatismo.</a:t>
            </a:r>
          </a:p>
          <a:p>
            <a:endParaRPr lang="pt-BR" sz="2000" dirty="0">
              <a:solidFill>
                <a:schemeClr val="tx1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r>
              <a:rPr lang="pt-BR" sz="20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Outra invenção também brasileira da década de 2010 trouxe mudança que representa um avanço significativo no padrão de consumo energético, nas classes “A” e “B”, com potência reduzida, entre 2.400 e 3.500 watts.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xmlns="" id="{B9531A73-1668-47D9-007E-8231F51738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7089" y="2390413"/>
            <a:ext cx="4333088" cy="2983185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xmlns="" id="{89049505-1E12-3A9C-8524-22B4743DDB1C}"/>
              </a:ext>
            </a:extLst>
          </p:cNvPr>
          <p:cNvSpPr txBox="1"/>
          <p:nvPr/>
        </p:nvSpPr>
        <p:spPr>
          <a:xfrm>
            <a:off x="7741737" y="5738793"/>
            <a:ext cx="4437563" cy="7386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pt-BR" dirty="0"/>
              <a:t>Projeção de chuveiros elétricos em 2050: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 cenário de baixo crescimento de 60 milhões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com cenário de alto crescimento de 80 milhões</a:t>
            </a:r>
          </a:p>
        </p:txBody>
      </p:sp>
    </p:spTree>
    <p:extLst>
      <p:ext uri="{BB962C8B-B14F-4D97-AF65-F5344CB8AC3E}">
        <p14:creationId xmlns:p14="http://schemas.microsoft.com/office/powerpoint/2010/main" val="3353759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/>
          <p:cNvPicPr>
            <a:picLocks noChangeAspect="1"/>
          </p:cNvPicPr>
          <p:nvPr/>
        </p:nvPicPr>
        <p:blipFill>
          <a:blip r:embed="rId2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/>
          <p:cNvPicPr>
            <a:picLocks noChangeAspect="1"/>
          </p:cNvPicPr>
          <p:nvPr/>
        </p:nvPicPr>
        <p:blipFill>
          <a:blip r:embed="rId2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52;p1"/>
          <p:cNvSpPr txBox="1"/>
          <p:nvPr/>
        </p:nvSpPr>
        <p:spPr>
          <a:xfrm>
            <a:off x="6359546" y="887400"/>
            <a:ext cx="5517086" cy="1138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 algn="l"/>
            <a:r>
              <a:rPr lang="pt-BR" sz="3000" dirty="0">
                <a:solidFill>
                  <a:schemeClr val="tx1"/>
                </a:solidFill>
              </a:rPr>
              <a:t>Resultados técnicos e ambientais</a:t>
            </a:r>
            <a:endParaRPr sz="3000" dirty="0">
              <a:solidFill>
                <a:schemeClr val="tx1"/>
              </a:solidFill>
            </a:endParaRPr>
          </a:p>
        </p:txBody>
      </p:sp>
      <p:sp>
        <p:nvSpPr>
          <p:cNvPr id="7" name="Google Shape;53;p1"/>
          <p:cNvSpPr txBox="1"/>
          <p:nvPr/>
        </p:nvSpPr>
        <p:spPr>
          <a:xfrm>
            <a:off x="6359546" y="2206692"/>
            <a:ext cx="5530631" cy="2246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algn="l"/>
            <a:r>
              <a:rPr lang="pt-BR" dirty="0">
                <a:solidFill>
                  <a:schemeClr val="tx1"/>
                </a:solidFill>
              </a:rPr>
              <a:t>• </a:t>
            </a:r>
            <a:r>
              <a:rPr lang="pt-BR" sz="2200" dirty="0">
                <a:solidFill>
                  <a:schemeClr val="tx1"/>
                </a:solidFill>
              </a:rPr>
              <a:t>1.829,08 </a:t>
            </a:r>
            <a:r>
              <a:rPr lang="pt-BR" sz="2200" dirty="0" err="1">
                <a:solidFill>
                  <a:schemeClr val="tx1"/>
                </a:solidFill>
              </a:rPr>
              <a:t>MWh</a:t>
            </a:r>
            <a:r>
              <a:rPr lang="pt-BR" sz="2200" dirty="0">
                <a:solidFill>
                  <a:schemeClr val="tx1"/>
                </a:solidFill>
              </a:rPr>
              <a:t>/ano de energia economizada</a:t>
            </a:r>
          </a:p>
          <a:p>
            <a:pPr algn="l"/>
            <a:r>
              <a:rPr lang="pt-BR" sz="2200" dirty="0">
                <a:solidFill>
                  <a:schemeClr val="tx1"/>
                </a:solidFill>
              </a:rPr>
              <a:t>• 733,16 kW de demanda evitada na ponta</a:t>
            </a:r>
          </a:p>
          <a:p>
            <a:pPr algn="l"/>
            <a:r>
              <a:rPr lang="pt-BR" sz="2200" dirty="0">
                <a:solidFill>
                  <a:schemeClr val="tx1"/>
                </a:solidFill>
              </a:rPr>
              <a:t>• Economia aproximada de 21 milhões de litros de água/ano</a:t>
            </a:r>
          </a:p>
          <a:p>
            <a:pPr algn="l"/>
            <a:r>
              <a:rPr lang="pt-BR" sz="2200" dirty="0">
                <a:solidFill>
                  <a:schemeClr val="tx1"/>
                </a:solidFill>
              </a:rPr>
              <a:t>• Redução de emissões de CO₂</a:t>
            </a:r>
          </a:p>
        </p:txBody>
      </p:sp>
      <p:sp>
        <p:nvSpPr>
          <p:cNvPr id="2" name="Retângulo 1"/>
          <p:cNvSpPr/>
          <p:nvPr/>
        </p:nvSpPr>
        <p:spPr>
          <a:xfrm>
            <a:off x="164747" y="859894"/>
            <a:ext cx="5596082" cy="1169519"/>
          </a:xfrm>
          <a:prstGeom prst="rect">
            <a:avLst/>
          </a:prstGeom>
          <a:ln w="12700">
            <a:miter lim="400000"/>
          </a:ln>
        </p:spPr>
        <p:txBody>
          <a:bodyPr wrap="square" lIns="91424" tIns="91424" rIns="91424" bIns="91424">
            <a:spAutoFit/>
          </a:bodyPr>
          <a:lstStyle/>
          <a:p>
            <a:r>
              <a:rPr lang="pt-BR" sz="3200" b="1" dirty="0">
                <a:solidFill>
                  <a:schemeClr val="tx1"/>
                </a:solidFill>
                <a:latin typeface="Gill Sans"/>
                <a:ea typeface="Gill Sans"/>
                <a:cs typeface="Gill Sans"/>
              </a:rPr>
              <a:t>Impacto social: energia que devolve dignidade</a:t>
            </a:r>
          </a:p>
        </p:txBody>
      </p:sp>
      <p:sp>
        <p:nvSpPr>
          <p:cNvPr id="3" name="Retângulo 2"/>
          <p:cNvSpPr/>
          <p:nvPr/>
        </p:nvSpPr>
        <p:spPr>
          <a:xfrm>
            <a:off x="164747" y="2207476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BR" sz="24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• </a:t>
            </a:r>
            <a:r>
              <a:rPr lang="pt-BR" sz="22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7.312 famílias cadastradas</a:t>
            </a:r>
          </a:p>
          <a:p>
            <a:r>
              <a:rPr lang="pt-BR" sz="22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• Segurança alimentar e conforto para famílias vulneráveis</a:t>
            </a:r>
          </a:p>
          <a:p>
            <a:r>
              <a:rPr lang="pt-BR" sz="2200" dirty="0">
                <a:solidFill>
                  <a:schemeClr val="tx1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• Capacitadas em uso eficiente da energia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599" y="4814531"/>
            <a:ext cx="2881402" cy="1620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19" y="4814531"/>
            <a:ext cx="2880000" cy="1620000"/>
          </a:xfrm>
          <a:prstGeom prst="rect">
            <a:avLst/>
          </a:prstGeom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5181" y="4814531"/>
            <a:ext cx="2430949" cy="1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12251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/>
          <p:cNvPicPr>
            <a:picLocks noChangeAspect="1"/>
          </p:cNvPicPr>
          <p:nvPr/>
        </p:nvPicPr>
        <p:blipFill>
          <a:blip r:embed="rId4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/>
          <p:cNvPicPr>
            <a:picLocks noChangeAspect="1"/>
          </p:cNvPicPr>
          <p:nvPr/>
        </p:nvPicPr>
        <p:blipFill>
          <a:blip r:embed="rId4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WhatsApp Video 2026-06-04 at 12.42.5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571996" y="1413918"/>
            <a:ext cx="9048008" cy="5089504"/>
          </a:xfrm>
          <a:prstGeom prst="rect">
            <a:avLst/>
          </a:prstGeom>
        </p:spPr>
      </p:pic>
      <p:sp>
        <p:nvSpPr>
          <p:cNvPr id="3" name="Retângulo 2"/>
          <p:cNvSpPr/>
          <p:nvPr/>
        </p:nvSpPr>
        <p:spPr>
          <a:xfrm>
            <a:off x="3711533" y="732533"/>
            <a:ext cx="4768934" cy="5354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700">
              <a:lnSpc>
                <a:spcPts val="3950"/>
              </a:lnSpc>
              <a:spcBef>
                <a:spcPts val="100"/>
              </a:spcBef>
            </a:pPr>
            <a:r>
              <a:rPr lang="pt-BR" sz="2000" b="1" spc="490" dirty="0">
                <a:solidFill>
                  <a:schemeClr val="tx1"/>
                </a:solidFill>
                <a:latin typeface="Gill Sans Light"/>
                <a:cs typeface="Trebuchet MS"/>
              </a:rPr>
              <a:t>Energia </a:t>
            </a:r>
            <a:r>
              <a:rPr lang="pt-BR" sz="2000" b="1" spc="490" dirty="0" smtClean="0">
                <a:solidFill>
                  <a:schemeClr val="tx1"/>
                </a:solidFill>
                <a:latin typeface="Gill Sans Light"/>
                <a:cs typeface="Trebuchet MS"/>
              </a:rPr>
              <a:t>para Reconstruir</a:t>
            </a:r>
            <a:endParaRPr lang="pt-BR" sz="2000" dirty="0">
              <a:solidFill>
                <a:schemeClr val="tx1"/>
              </a:solidFill>
              <a:latin typeface="Gill Sans Light"/>
              <a:cs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52389371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89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KV_12.png" descr="KV_12.png"/>
          <p:cNvPicPr>
            <a:picLocks noChangeAspect="1"/>
          </p:cNvPicPr>
          <p:nvPr/>
        </p:nvPicPr>
        <p:blipFill>
          <a:blip r:embed="rId2"/>
          <a:srcRect b="88148"/>
          <a:stretch>
            <a:fillRect/>
          </a:stretch>
        </p:blipFill>
        <p:spPr>
          <a:xfrm>
            <a:off x="0" y="0"/>
            <a:ext cx="12192000" cy="8128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7" name="Google Shape;58;p2" descr="Google Shape;58;p2"/>
          <p:cNvPicPr>
            <a:picLocks noChangeAspect="1"/>
          </p:cNvPicPr>
          <p:nvPr/>
        </p:nvPicPr>
        <p:blipFill>
          <a:blip r:embed="rId3">
            <a:alphaModFix amt="1000"/>
          </a:blip>
          <a:srcRect t="1306" r="63068" b="974"/>
          <a:stretch>
            <a:fillRect/>
          </a:stretch>
        </p:blipFill>
        <p:spPr>
          <a:xfrm>
            <a:off x="9009681" y="3987944"/>
            <a:ext cx="5484018" cy="461383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8" name="Google Shape;61;p2" descr="Google Shape;61;p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0207" y="115096"/>
            <a:ext cx="1759970" cy="566289"/>
          </a:xfrm>
          <a:prstGeom prst="rect">
            <a:avLst/>
          </a:prstGeom>
          <a:ln w="12700">
            <a:miter lim="400000"/>
          </a:ln>
        </p:spPr>
      </p:pic>
      <p:pic>
        <p:nvPicPr>
          <p:cNvPr id="109" name="KV_12.png" descr="KV_12.png"/>
          <p:cNvPicPr>
            <a:picLocks noChangeAspect="1"/>
          </p:cNvPicPr>
          <p:nvPr/>
        </p:nvPicPr>
        <p:blipFill>
          <a:blip r:embed="rId2"/>
          <a:srcRect t="97592"/>
          <a:stretch>
            <a:fillRect/>
          </a:stretch>
        </p:blipFill>
        <p:spPr>
          <a:xfrm>
            <a:off x="-12700" y="6692900"/>
            <a:ext cx="12192000" cy="16510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Google Shape;52;p1"/>
          <p:cNvSpPr txBox="1"/>
          <p:nvPr/>
        </p:nvSpPr>
        <p:spPr>
          <a:xfrm>
            <a:off x="-10041982" y="812800"/>
            <a:ext cx="12636836" cy="7540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3700" b="1">
                <a:solidFill>
                  <a:srgbClr val="EEEEEE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sz="3200" dirty="0">
                <a:solidFill>
                  <a:schemeClr val="tx1"/>
                </a:solidFill>
              </a:rPr>
              <a:t>Conclusão</a:t>
            </a:r>
            <a:endParaRPr sz="3200" dirty="0">
              <a:solidFill>
                <a:schemeClr val="tx1"/>
              </a:solidFill>
            </a:endParaRPr>
          </a:p>
        </p:txBody>
      </p:sp>
      <p:sp>
        <p:nvSpPr>
          <p:cNvPr id="7" name="Google Shape;53;p1"/>
          <p:cNvSpPr txBox="1"/>
          <p:nvPr/>
        </p:nvSpPr>
        <p:spPr>
          <a:xfrm>
            <a:off x="216202" y="1607724"/>
            <a:ext cx="6680248" cy="20312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>
            <a:lvl1pPr algn="r">
              <a:defRPr sz="2400">
                <a:solidFill>
                  <a:srgbClr val="FFFFFF"/>
                </a:solidFill>
                <a:latin typeface="Gill Sans Light"/>
                <a:ea typeface="Gill Sans Light"/>
                <a:cs typeface="Gill Sans Light"/>
                <a:sym typeface="Gill Sans Light"/>
              </a:defRPr>
            </a:lvl1pPr>
          </a:lstStyle>
          <a:p>
            <a:pPr algn="l"/>
            <a:r>
              <a:rPr lang="pt-BR" dirty="0">
                <a:solidFill>
                  <a:schemeClr val="tx1"/>
                </a:solidFill>
              </a:rPr>
              <a:t>Mais do que economizar energia:</a:t>
            </a:r>
          </a:p>
          <a:p>
            <a:pPr algn="l"/>
            <a:r>
              <a:rPr lang="pt-BR" dirty="0">
                <a:solidFill>
                  <a:schemeClr val="tx1"/>
                </a:solidFill>
              </a:rPr>
              <a:t>reconstruir vidas por meio da eficiência energética.</a:t>
            </a:r>
          </a:p>
          <a:p>
            <a:pPr algn="l"/>
            <a:endParaRPr lang="pt-BR" dirty="0">
              <a:solidFill>
                <a:schemeClr val="tx1"/>
              </a:solidFill>
            </a:endParaRPr>
          </a:p>
          <a:p>
            <a:pPr algn="l"/>
            <a:r>
              <a:rPr lang="pt-BR" dirty="0">
                <a:solidFill>
                  <a:schemeClr val="tx1"/>
                </a:solidFill>
              </a:rPr>
              <a:t>Energia Para Reconstruir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9603" y="1151573"/>
            <a:ext cx="2688000" cy="2016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681" y="1151573"/>
            <a:ext cx="2688000" cy="2016000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47" y="4355947"/>
            <a:ext cx="3025182" cy="2016000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320" y="4355947"/>
            <a:ext cx="1774341" cy="2016000"/>
          </a:xfrm>
          <a:prstGeom prst="rect">
            <a:avLst/>
          </a:prstGeom>
        </p:spPr>
      </p:pic>
      <p:pic>
        <p:nvPicPr>
          <p:cNvPr id="21" name="object 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321681" y="3290417"/>
            <a:ext cx="5445922" cy="2992298"/>
          </a:xfrm>
          <a:prstGeom prst="rect">
            <a:avLst/>
          </a:prstGeom>
        </p:spPr>
      </p:pic>
      <p:sp>
        <p:nvSpPr>
          <p:cNvPr id="22" name="object 3"/>
          <p:cNvSpPr/>
          <p:nvPr/>
        </p:nvSpPr>
        <p:spPr>
          <a:xfrm>
            <a:off x="6321681" y="3291115"/>
            <a:ext cx="5446800" cy="29916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18287998" y="10286999"/>
                </a:moveTo>
                <a:lnTo>
                  <a:pt x="0" y="10286999"/>
                </a:lnTo>
                <a:lnTo>
                  <a:pt x="0" y="0"/>
                </a:lnTo>
                <a:lnTo>
                  <a:pt x="18287998" y="0"/>
                </a:lnTo>
                <a:lnTo>
                  <a:pt x="18287998" y="10286999"/>
                </a:lnTo>
                <a:close/>
              </a:path>
            </a:pathLst>
          </a:custGeom>
          <a:solidFill>
            <a:srgbClr val="00004B">
              <a:alpha val="7215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4"/>
          <p:cNvSpPr txBox="1">
            <a:spLocks noGrp="1"/>
          </p:cNvSpPr>
          <p:nvPr>
            <p:ph type="title"/>
          </p:nvPr>
        </p:nvSpPr>
        <p:spPr>
          <a:xfrm>
            <a:off x="4430056" y="3506346"/>
            <a:ext cx="6062980" cy="135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b="1" spc="229" dirty="0">
                <a:solidFill>
                  <a:schemeClr val="bg1"/>
                </a:solidFill>
                <a:latin typeface="Trebuchet MS"/>
                <a:cs typeface="Trebuchet MS"/>
              </a:rPr>
              <a:t>CEEE</a:t>
            </a:r>
            <a:r>
              <a:rPr lang="pt-BR" sz="800" b="1" spc="229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800" b="1" spc="-245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800" b="1" spc="220" dirty="0">
                <a:solidFill>
                  <a:schemeClr val="bg1"/>
                </a:solidFill>
                <a:latin typeface="Trebuchet MS"/>
                <a:cs typeface="Trebuchet MS"/>
              </a:rPr>
              <a:t>GRUPO</a:t>
            </a:r>
            <a:r>
              <a:rPr sz="800" b="1" spc="-2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lang="pt-BR" sz="800" b="1" spc="-24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r>
              <a:rPr sz="800" b="1" spc="190" dirty="0">
                <a:solidFill>
                  <a:schemeClr val="bg1"/>
                </a:solidFill>
                <a:latin typeface="Trebuchet MS"/>
                <a:cs typeface="Trebuchet MS"/>
              </a:rPr>
              <a:t>EQUATORIAL</a:t>
            </a:r>
            <a:r>
              <a:rPr lang="pt-BR" sz="800" b="1" spc="190" dirty="0">
                <a:solidFill>
                  <a:schemeClr val="bg1"/>
                </a:solidFill>
                <a:latin typeface="Trebuchet MS"/>
                <a:cs typeface="Trebuchet MS"/>
              </a:rPr>
              <a:t> </a:t>
            </a:r>
            <a:endParaRPr sz="800" dirty="0">
              <a:solidFill>
                <a:schemeClr val="bg1"/>
              </a:solidFill>
              <a:latin typeface="Trebuchet MS"/>
              <a:cs typeface="Trebuchet MS"/>
            </a:endParaRPr>
          </a:p>
        </p:txBody>
      </p:sp>
      <p:sp>
        <p:nvSpPr>
          <p:cNvPr id="24" name="object 5"/>
          <p:cNvSpPr txBox="1"/>
          <p:nvPr/>
        </p:nvSpPr>
        <p:spPr>
          <a:xfrm>
            <a:off x="6611363" y="3822391"/>
            <a:ext cx="14095730" cy="96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950"/>
              </a:lnSpc>
              <a:spcBef>
                <a:spcPts val="100"/>
              </a:spcBef>
            </a:pPr>
            <a:r>
              <a:rPr sz="800" spc="80" dirty="0">
                <a:solidFill>
                  <a:schemeClr val="bg1"/>
                </a:solidFill>
                <a:latin typeface="Gill Sans Light"/>
                <a:cs typeface="Trebuchet MS"/>
              </a:rPr>
              <a:t>Distribuição</a:t>
            </a:r>
            <a:r>
              <a:rPr sz="800" spc="-65" dirty="0">
                <a:solidFill>
                  <a:schemeClr val="bg1"/>
                </a:solidFill>
                <a:latin typeface="Gill Sans Light"/>
                <a:cs typeface="Trebuchet MS"/>
              </a:rPr>
              <a:t> </a:t>
            </a:r>
            <a:r>
              <a:rPr sz="800" spc="165" dirty="0">
                <a:solidFill>
                  <a:schemeClr val="bg1"/>
                </a:solidFill>
                <a:latin typeface="Gill Sans Light"/>
                <a:cs typeface="Trebuchet MS"/>
              </a:rPr>
              <a:t>de</a:t>
            </a:r>
            <a:r>
              <a:rPr sz="800" spc="-65" dirty="0">
                <a:solidFill>
                  <a:schemeClr val="bg1"/>
                </a:solidFill>
                <a:latin typeface="Gill Sans Light"/>
                <a:cs typeface="Trebuchet MS"/>
              </a:rPr>
              <a:t> </a:t>
            </a:r>
            <a:r>
              <a:rPr sz="800" b="1" spc="105" dirty="0">
                <a:solidFill>
                  <a:schemeClr val="bg1"/>
                </a:solidFill>
                <a:latin typeface="Gill Sans Light"/>
                <a:cs typeface="Trebuchet MS"/>
              </a:rPr>
              <a:t>energia</a:t>
            </a:r>
            <a:r>
              <a:rPr sz="800" b="1" spc="-240" dirty="0">
                <a:solidFill>
                  <a:schemeClr val="bg1"/>
                </a:solidFill>
                <a:latin typeface="Gill Sans Light"/>
                <a:cs typeface="Trebuchet MS"/>
              </a:rPr>
              <a:t> </a:t>
            </a:r>
            <a:r>
              <a:rPr sz="800" spc="100" dirty="0">
                <a:solidFill>
                  <a:schemeClr val="bg1"/>
                </a:solidFill>
                <a:latin typeface="Gill Sans Light"/>
                <a:cs typeface="Trebuchet MS"/>
              </a:rPr>
              <a:t>para</a:t>
            </a:r>
            <a:r>
              <a:rPr sz="800" spc="-65" dirty="0">
                <a:solidFill>
                  <a:schemeClr val="bg1"/>
                </a:solidFill>
                <a:latin typeface="Gill Sans Light"/>
                <a:cs typeface="Trebuchet MS"/>
              </a:rPr>
              <a:t> </a:t>
            </a:r>
            <a:r>
              <a:rPr sz="800" spc="300" dirty="0" err="1">
                <a:solidFill>
                  <a:schemeClr val="bg1"/>
                </a:solidFill>
                <a:latin typeface="Gill Sans Light"/>
                <a:cs typeface="Trebuchet MS"/>
              </a:rPr>
              <a:t>os</a:t>
            </a:r>
            <a:r>
              <a:rPr sz="800" spc="-65" dirty="0">
                <a:solidFill>
                  <a:schemeClr val="bg1"/>
                </a:solidFill>
                <a:latin typeface="Gill Sans Light"/>
                <a:cs typeface="Trebuchet MS"/>
              </a:rPr>
              <a:t> </a:t>
            </a:r>
            <a:r>
              <a:rPr sz="800" b="1" spc="235" dirty="0" err="1">
                <a:solidFill>
                  <a:schemeClr val="bg1"/>
                </a:solidFill>
                <a:latin typeface="Gill Sans Light"/>
                <a:cs typeface="Trebuchet MS"/>
              </a:rPr>
              <a:t>gaúchos</a:t>
            </a:r>
            <a:endParaRPr lang="pt-BR" sz="800" b="1" spc="235" dirty="0">
              <a:solidFill>
                <a:schemeClr val="bg1"/>
              </a:solidFill>
              <a:latin typeface="Gill Sans Light"/>
              <a:cs typeface="Trebuchet MS"/>
            </a:endParaRPr>
          </a:p>
          <a:p>
            <a:pPr marL="12700">
              <a:lnSpc>
                <a:spcPts val="3950"/>
              </a:lnSpc>
              <a:spcBef>
                <a:spcPts val="100"/>
              </a:spcBef>
            </a:pPr>
            <a:r>
              <a:rPr lang="pt-BR" b="1" spc="490" dirty="0">
                <a:solidFill>
                  <a:schemeClr val="bg1"/>
                </a:solidFill>
                <a:latin typeface="Gill Sans Light"/>
                <a:cs typeface="Trebuchet MS"/>
              </a:rPr>
              <a:t>Energia para Reconstruir</a:t>
            </a:r>
            <a:endParaRPr dirty="0">
              <a:solidFill>
                <a:schemeClr val="bg1"/>
              </a:solidFill>
              <a:latin typeface="Gill Sans Light"/>
              <a:cs typeface="Trebuchet MS"/>
            </a:endParaRPr>
          </a:p>
        </p:txBody>
      </p:sp>
      <p:sp>
        <p:nvSpPr>
          <p:cNvPr id="25" name="Retângulo 24"/>
          <p:cNvSpPr/>
          <p:nvPr/>
        </p:nvSpPr>
        <p:spPr>
          <a:xfrm>
            <a:off x="6321681" y="5359443"/>
            <a:ext cx="5568496" cy="935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6" name="Imagem 2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7931" y="5433669"/>
            <a:ext cx="3214881" cy="720000"/>
          </a:xfrm>
          <a:prstGeom prst="rect">
            <a:avLst/>
          </a:prstGeom>
        </p:spPr>
      </p:pic>
      <p:pic>
        <p:nvPicPr>
          <p:cNvPr id="27" name="Imagem 2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465" y="5498192"/>
            <a:ext cx="2211001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9563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394</Words>
  <Application>Microsoft Office PowerPoint</Application>
  <PresentationFormat>Widescreen</PresentationFormat>
  <Paragraphs>49</Paragraphs>
  <Slides>8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Gill Sans</vt:lpstr>
      <vt:lpstr>Gill Sans Light</vt:lpstr>
      <vt:lpstr>Trebuchet MS</vt:lpstr>
      <vt:lpstr>Simple Light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CEEE  GRUPO  EQUATORIAL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Paulo Pereira</dc:creator>
  <cp:lastModifiedBy>Jonatan Silva da Silva</cp:lastModifiedBy>
  <cp:revision>18</cp:revision>
  <dcterms:modified xsi:type="dcterms:W3CDTF">2026-06-05T21:05:45Z</dcterms:modified>
</cp:coreProperties>
</file>