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2" r:id="rId4"/>
    <p:sldId id="267" r:id="rId5"/>
    <p:sldId id="261" r:id="rId6"/>
    <p:sldId id="263" r:id="rId7"/>
    <p:sldId id="264" r:id="rId8"/>
    <p:sldId id="266" r:id="rId9"/>
    <p:sldId id="265" r:id="rId10"/>
    <p:sldId id="269" r:id="rId11"/>
    <p:sldId id="270" r:id="rId12"/>
    <p:sldId id="272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189DD8-B74C-428C-8F18-89852B8715BF}" v="1" dt="2026-06-10T10:29:24.04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36" y="-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BIO DE OLIVEIRA LANA" userId="a17ea53c-bb00-4707-9de0-8338a2fbbdb4" providerId="ADAL" clId="{A705FCC2-1C3D-405F-88C1-9F713B9822A2}"/>
    <pc:docChg chg="custSel modSld">
      <pc:chgData name="FABIO DE OLIVEIRA LANA" userId="a17ea53c-bb00-4707-9de0-8338a2fbbdb4" providerId="ADAL" clId="{A705FCC2-1C3D-405F-88C1-9F713B9822A2}" dt="2026-06-10T10:27:10.249" v="0" actId="478"/>
      <pc:docMkLst>
        <pc:docMk/>
      </pc:docMkLst>
      <pc:sldChg chg="delSp mod delAnim">
        <pc:chgData name="FABIO DE OLIVEIRA LANA" userId="a17ea53c-bb00-4707-9de0-8338a2fbbdb4" providerId="ADAL" clId="{A705FCC2-1C3D-405F-88C1-9F713B9822A2}" dt="2026-06-10T10:27:10.249" v="0" actId="478"/>
        <pc:sldMkLst>
          <pc:docMk/>
          <pc:sldMk cId="1468756587" sldId="272"/>
        </pc:sldMkLst>
        <pc:picChg chg="del">
          <ac:chgData name="FABIO DE OLIVEIRA LANA" userId="a17ea53c-bb00-4707-9de0-8338a2fbbdb4" providerId="ADAL" clId="{A705FCC2-1C3D-405F-88C1-9F713B9822A2}" dt="2026-06-10T10:27:10.249" v="0" actId="478"/>
          <ac:picMkLst>
            <pc:docMk/>
            <pc:sldMk cId="1468756587" sldId="272"/>
            <ac:picMk id="2" creationId="{B8495AFD-ABFE-EFF2-83BA-09DC47C2848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>
            <a:spLocks noGrp="1"/>
          </p:cNvSpPr>
          <p:nvPr>
            <p:ph type="title"/>
          </p:nvPr>
        </p:nvSpPr>
        <p:spPr>
          <a:xfrm>
            <a:off x="415600" y="2867799"/>
            <a:ext cx="11360701" cy="1122301"/>
          </a:xfrm>
          <a:prstGeom prst="rect">
            <a:avLst/>
          </a:prstGeom>
        </p:spPr>
        <p:txBody>
          <a:bodyPr anchor="ctr"/>
          <a:lstStyle>
            <a:lvl1pPr algn="ctr">
              <a:defRPr sz="4800"/>
            </a:lvl1pPr>
          </a:lstStyle>
          <a:p>
            <a:r>
              <a:t>Texto do Título</a:t>
            </a:r>
          </a:p>
        </p:txBody>
      </p:sp>
      <p:sp>
        <p:nvSpPr>
          <p:cNvPr id="12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o do Título"/>
          <p:cNvSpPr txBox="1">
            <a:spLocks noGrp="1"/>
          </p:cNvSpPr>
          <p:nvPr>
            <p:ph type="title"/>
          </p:nvPr>
        </p:nvSpPr>
        <p:spPr>
          <a:xfrm>
            <a:off x="415611" y="992767"/>
            <a:ext cx="11360701" cy="2736901"/>
          </a:xfrm>
          <a:prstGeom prst="rect">
            <a:avLst/>
          </a:prstGeom>
        </p:spPr>
        <p:txBody>
          <a:bodyPr anchor="b"/>
          <a:lstStyle>
            <a:lvl1pPr algn="ctr">
              <a:defRPr sz="6900"/>
            </a:lvl1pPr>
          </a:lstStyle>
          <a:p>
            <a:r>
              <a:t>Texto do Título</a:t>
            </a:r>
          </a:p>
        </p:txBody>
      </p:sp>
      <p:sp>
        <p:nvSpPr>
          <p:cNvPr id="20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415600" y="3778832"/>
            <a:ext cx="11360701" cy="1056901"/>
          </a:xfrm>
          <a:prstGeom prst="rect">
            <a:avLst/>
          </a:prstGeom>
        </p:spPr>
        <p:txBody>
          <a:bodyPr/>
          <a:lstStyle>
            <a:lvl1pPr marL="381000" indent="-304800" algn="ctr">
              <a:lnSpc>
                <a:spcPct val="100000"/>
              </a:lnSpc>
              <a:buClrTx/>
              <a:buSzTx/>
              <a:buFontTx/>
              <a:buNone/>
              <a:defRPr sz="3700"/>
            </a:lvl1pPr>
            <a:lvl2pPr marL="381000" indent="184150" algn="ctr">
              <a:lnSpc>
                <a:spcPct val="100000"/>
              </a:lnSpc>
              <a:buClrTx/>
              <a:buSzTx/>
              <a:buFontTx/>
              <a:buNone/>
              <a:defRPr sz="3700"/>
            </a:lvl2pPr>
            <a:lvl3pPr marL="381000" indent="641350" algn="ctr">
              <a:lnSpc>
                <a:spcPct val="100000"/>
              </a:lnSpc>
              <a:buClrTx/>
              <a:buSzTx/>
              <a:buFontTx/>
              <a:buNone/>
              <a:defRPr sz="3700"/>
            </a:lvl3pPr>
            <a:lvl4pPr marL="381000" indent="1098550" algn="ctr">
              <a:lnSpc>
                <a:spcPct val="100000"/>
              </a:lnSpc>
              <a:buClrTx/>
              <a:buSzTx/>
              <a:buFontTx/>
              <a:buNone/>
              <a:defRPr sz="3700"/>
            </a:lvl4pPr>
            <a:lvl5pPr marL="381000" indent="1555750" algn="ctr">
              <a:lnSpc>
                <a:spcPct val="100000"/>
              </a:lnSpc>
              <a:buClrTx/>
              <a:buSzTx/>
              <a:buFontTx/>
              <a:buNone/>
              <a:defRPr sz="37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1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29" name="Nível de Corpo Um…"/>
          <p:cNvSpPr txBox="1">
            <a:spLocks noGrp="1"/>
          </p:cNvSpPr>
          <p:nvPr>
            <p:ph type="body" sz="half" idx="1"/>
          </p:nvPr>
        </p:nvSpPr>
        <p:spPr>
          <a:xfrm>
            <a:off x="415600" y="1536633"/>
            <a:ext cx="5333101" cy="4555200"/>
          </a:xfrm>
          <a:prstGeom prst="rect">
            <a:avLst/>
          </a:prstGeom>
        </p:spPr>
        <p:txBody>
          <a:bodyPr/>
          <a:lstStyle>
            <a:lvl1pPr indent="-349250">
              <a:buSzPts val="1900"/>
              <a:defRPr sz="1900"/>
            </a:lvl1pPr>
            <a:lvl2pPr marL="976312" indent="-392112">
              <a:buSzPts val="1900"/>
              <a:defRPr sz="1900"/>
            </a:lvl2pPr>
            <a:lvl3pPr marL="1433512" indent="-392112">
              <a:buSzPts val="1900"/>
              <a:defRPr sz="1900"/>
            </a:lvl3pPr>
            <a:lvl4pPr marL="1890712" indent="-392112">
              <a:buSzPts val="1900"/>
              <a:defRPr sz="1900"/>
            </a:lvl4pPr>
            <a:lvl5pPr marL="2347912" indent="-392112">
              <a:buSzPts val="1900"/>
              <a:defRPr sz="19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30" name="Google Shape;19;p6"/>
          <p:cNvSpPr txBox="1">
            <a:spLocks noGrp="1"/>
          </p:cNvSpPr>
          <p:nvPr>
            <p:ph type="body" sz="half" idx="21"/>
          </p:nvPr>
        </p:nvSpPr>
        <p:spPr>
          <a:xfrm>
            <a:off x="6443200" y="1536632"/>
            <a:ext cx="5333101" cy="4555202"/>
          </a:xfrm>
          <a:prstGeom prst="rect">
            <a:avLst/>
          </a:prstGeom>
        </p:spPr>
        <p:txBody>
          <a:bodyPr/>
          <a:lstStyle/>
          <a:p>
            <a:pPr indent="-349250">
              <a:buSzPts val="1900"/>
              <a:defRPr sz="1900"/>
            </a:pPr>
            <a:endParaRPr/>
          </a:p>
        </p:txBody>
      </p:sp>
      <p:sp>
        <p:nvSpPr>
          <p:cNvPr id="31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39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o do Título"/>
          <p:cNvSpPr txBox="1">
            <a:spLocks noGrp="1"/>
          </p:cNvSpPr>
          <p:nvPr>
            <p:ph type="title"/>
          </p:nvPr>
        </p:nvSpPr>
        <p:spPr>
          <a:xfrm>
            <a:off x="415600" y="740799"/>
            <a:ext cx="3744001" cy="100770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do Título</a:t>
            </a:r>
          </a:p>
        </p:txBody>
      </p:sp>
      <p:sp>
        <p:nvSpPr>
          <p:cNvPr id="47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415600" y="1852800"/>
            <a:ext cx="3744001" cy="4239301"/>
          </a:xfrm>
          <a:prstGeom prst="rect">
            <a:avLst/>
          </a:prstGeom>
        </p:spPr>
        <p:txBody>
          <a:bodyPr/>
          <a:lstStyle>
            <a:lvl1pPr indent="-330200">
              <a:buSzPts val="1600"/>
              <a:defRPr sz="1600"/>
            </a:lvl1pPr>
            <a:lvl2pPr marL="914400" indent="-330200">
              <a:buSzPts val="1600"/>
              <a:defRPr sz="1600"/>
            </a:lvl2pPr>
            <a:lvl3pPr marL="1371600" indent="-330200">
              <a:buSzPts val="1600"/>
              <a:defRPr sz="1600"/>
            </a:lvl3pPr>
            <a:lvl4pPr marL="1828800" indent="-330200">
              <a:buSzPts val="1600"/>
              <a:defRPr sz="1600"/>
            </a:lvl4pPr>
            <a:lvl5pPr marL="2286000" indent="-330200">
              <a:buSzPts val="1600"/>
              <a:defRPr sz="16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8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o do Título"/>
          <p:cNvSpPr txBox="1">
            <a:spLocks noGrp="1"/>
          </p:cNvSpPr>
          <p:nvPr>
            <p:ph type="title"/>
          </p:nvPr>
        </p:nvSpPr>
        <p:spPr>
          <a:xfrm>
            <a:off x="653666" y="600199"/>
            <a:ext cx="8490302" cy="5454302"/>
          </a:xfrm>
          <a:prstGeom prst="rect">
            <a:avLst/>
          </a:prstGeom>
        </p:spPr>
        <p:txBody>
          <a:bodyPr anchor="ctr"/>
          <a:lstStyle>
            <a:lvl1pPr>
              <a:defRPr sz="6400"/>
            </a:lvl1pPr>
          </a:lstStyle>
          <a:p>
            <a:r>
              <a:t>Texto do Título</a:t>
            </a:r>
          </a:p>
        </p:txBody>
      </p:sp>
      <p:sp>
        <p:nvSpPr>
          <p:cNvPr id="56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32;p10"/>
          <p:cNvSpPr/>
          <p:nvPr/>
        </p:nvSpPr>
        <p:spPr>
          <a:xfrm>
            <a:off x="6096000" y="-167"/>
            <a:ext cx="6096000" cy="68580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4" name="Texto do Título"/>
          <p:cNvSpPr txBox="1">
            <a:spLocks noGrp="1"/>
          </p:cNvSpPr>
          <p:nvPr>
            <p:ph type="title"/>
          </p:nvPr>
        </p:nvSpPr>
        <p:spPr>
          <a:xfrm>
            <a:off x="354000" y="1644232"/>
            <a:ext cx="5393700" cy="1976401"/>
          </a:xfrm>
          <a:prstGeom prst="rect">
            <a:avLst/>
          </a:prstGeom>
        </p:spPr>
        <p:txBody>
          <a:bodyPr anchor="b"/>
          <a:lstStyle>
            <a:lvl1pPr algn="ctr">
              <a:defRPr sz="5600"/>
            </a:lvl1pPr>
          </a:lstStyle>
          <a:p>
            <a:r>
              <a:t>Texto do Título</a:t>
            </a:r>
          </a:p>
        </p:txBody>
      </p:sp>
      <p:sp>
        <p:nvSpPr>
          <p:cNvPr id="65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354000" y="3737433"/>
            <a:ext cx="5393700" cy="1646701"/>
          </a:xfrm>
          <a:prstGeom prst="rect">
            <a:avLst/>
          </a:prstGeom>
        </p:spPr>
        <p:txBody>
          <a:bodyPr/>
          <a:lstStyle>
            <a:lvl1pPr marL="381000" indent="-3048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381000" indent="18415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381000" indent="64135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381000" indent="109855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381000" indent="155575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6" name="Google Shape;35;p10"/>
          <p:cNvSpPr txBox="1">
            <a:spLocks noGrp="1"/>
          </p:cNvSpPr>
          <p:nvPr>
            <p:ph type="body" sz="half" idx="21"/>
          </p:nvPr>
        </p:nvSpPr>
        <p:spPr>
          <a:xfrm>
            <a:off x="6586000" y="965433"/>
            <a:ext cx="5115901" cy="4926901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67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415600" y="5640766"/>
            <a:ext cx="7998301" cy="8067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5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xx%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1" cy="2618101"/>
          </a:xfrm>
          <a:prstGeom prst="rect">
            <a:avLst/>
          </a:prstGeom>
        </p:spPr>
        <p:txBody>
          <a:bodyPr anchor="b"/>
          <a:lstStyle>
            <a:lvl1pPr algn="ctr">
              <a:defRPr sz="16000"/>
            </a:lvl1pPr>
          </a:lstStyle>
          <a:p>
            <a:r>
              <a:t>xx%</a:t>
            </a:r>
          </a:p>
        </p:txBody>
      </p:sp>
      <p:sp>
        <p:nvSpPr>
          <p:cNvPr id="83" name="Nível de Corpo Um…"/>
          <p:cNvSpPr txBox="1">
            <a:spLocks noGrp="1"/>
          </p:cNvSpPr>
          <p:nvPr>
            <p:ph type="body" sz="half" idx="1"/>
          </p:nvPr>
        </p:nvSpPr>
        <p:spPr>
          <a:xfrm>
            <a:off x="415600" y="4202967"/>
            <a:ext cx="11360701" cy="1734301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84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701" cy="763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121899" tIns="121899" rIns="121899" bIns="121899">
            <a:normAutofit/>
          </a:bodyPr>
          <a:lstStyle/>
          <a:p>
            <a:r>
              <a:t>Texto do Título</a:t>
            </a:r>
          </a:p>
        </p:txBody>
      </p:sp>
      <p:sp>
        <p:nvSpPr>
          <p:cNvPr id="3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121899" tIns="121899" rIns="121899" bIns="121899">
            <a:normAutofit/>
          </a:bodyPr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01"/>
          <p:cNvSpPr txBox="1">
            <a:spLocks noGrp="1"/>
          </p:cNvSpPr>
          <p:nvPr>
            <p:ph type="sldNum" sz="quarter" idx="2"/>
          </p:nvPr>
        </p:nvSpPr>
        <p:spPr>
          <a:xfrm>
            <a:off x="11588168" y="6265522"/>
            <a:ext cx="440142" cy="428900"/>
          </a:xfrm>
          <a:prstGeom prst="rect">
            <a:avLst/>
          </a:prstGeom>
          <a:ln w="12700">
            <a:miter lim="400000"/>
          </a:ln>
        </p:spPr>
        <p:txBody>
          <a:bodyPr wrap="none" lIns="121899" tIns="121899" rIns="121899" bIns="121899" anchor="ctr">
            <a:normAutofit/>
          </a:bodyPr>
          <a:lstStyle>
            <a:lvl1pPr algn="r">
              <a:defRPr sz="13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5850C1D-585D-0E73-93F8-6CD58C4C246B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0642600" y="6642100"/>
            <a:ext cx="15113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Classificação: Direcionado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457200" marR="0" indent="-3810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●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1pPr>
      <a:lvl2pPr marL="1006307" marR="0" indent="-441157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○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2pPr>
      <a:lvl3pPr marL="1463507" marR="0" indent="-441157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■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3pPr>
      <a:lvl4pPr marL="1920707" marR="0" indent="-441157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●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4pPr>
      <a:lvl5pPr marL="2377907" marR="0" indent="-441157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○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5pPr>
      <a:lvl6pPr marL="2835107" marR="0" indent="-441157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■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6pPr>
      <a:lvl7pPr marL="3292307" marR="0" indent="-441157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●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7pPr>
      <a:lvl8pPr marL="3749507" marR="0" indent="-441157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○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8pPr>
      <a:lvl9pPr marL="4206707" marR="0" indent="-441157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■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KV_1B.png" descr="KV_1B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Google Shape;52;p1"/>
          <p:cNvSpPr txBox="1"/>
          <p:nvPr/>
        </p:nvSpPr>
        <p:spPr>
          <a:xfrm>
            <a:off x="6156490" y="2138132"/>
            <a:ext cx="5462127" cy="1892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91424" tIns="91424" rIns="91424" bIns="91424" anchor="t">
            <a:spAutoFit/>
          </a:bodyPr>
          <a:lstStyle>
            <a:lvl1pPr algn="r">
              <a:defRPr sz="3700" b="1">
                <a:solidFill>
                  <a:srgbClr val="EEEEEE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pt-BR"/>
              <a:t>Dispositivo de Lacre Alternativo para Caixas de Medição</a:t>
            </a:r>
          </a:p>
        </p:txBody>
      </p:sp>
      <p:sp>
        <p:nvSpPr>
          <p:cNvPr id="102" name="Google Shape;53;p1"/>
          <p:cNvSpPr txBox="1"/>
          <p:nvPr/>
        </p:nvSpPr>
        <p:spPr>
          <a:xfrm>
            <a:off x="7609031" y="5110280"/>
            <a:ext cx="4009585" cy="553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91424" tIns="91424" rIns="91424" bIns="91424" anchor="t">
            <a:spAutoFit/>
          </a:bodyPr>
          <a:lstStyle>
            <a:lvl1pPr algn="r">
              <a:defRPr sz="2400">
                <a:solidFill>
                  <a:srgbClr val="FFFFFF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r>
              <a:rPr lang="pt-BR"/>
              <a:t>Rodrigo Mundim Soares</a:t>
            </a:r>
          </a:p>
        </p:txBody>
      </p:sp>
      <p:pic>
        <p:nvPicPr>
          <p:cNvPr id="103" name="TXT.png" descr="TX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939" y="6044627"/>
            <a:ext cx="3013677" cy="3418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Google Shape;61;p2" descr="Google Shape;61;p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863" y="622300"/>
            <a:ext cx="2328753" cy="749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A41C6-45A7-74CA-C3DF-0A0E0A270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KV_12.png" descr="KV_12.png">
            <a:extLst>
              <a:ext uri="{FF2B5EF4-FFF2-40B4-BE49-F238E27FC236}">
                <a16:creationId xmlns:a16="http://schemas.microsoft.com/office/drawing/2014/main" id="{7043A67B-A9C7-DDDA-BFEF-1841BA92753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Google Shape;58;p2" descr="Google Shape;58;p2">
            <a:extLst>
              <a:ext uri="{FF2B5EF4-FFF2-40B4-BE49-F238E27FC236}">
                <a16:creationId xmlns:a16="http://schemas.microsoft.com/office/drawing/2014/main" id="{1BD4E7C7-936F-1D62-CE18-D1F083070B9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06" r="63068" b="974"/>
          <a:stretch>
            <a:fillRect/>
          </a:stretch>
        </p:blipFill>
        <p:spPr>
          <a:xfrm>
            <a:off x="9009681" y="3987944"/>
            <a:ext cx="5484018" cy="4613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>
            <a:extLst>
              <a:ext uri="{FF2B5EF4-FFF2-40B4-BE49-F238E27FC236}">
                <a16:creationId xmlns:a16="http://schemas.microsoft.com/office/drawing/2014/main" id="{447178B4-0D6B-5058-A161-6895BC2F6DD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>
            <a:extLst>
              <a:ext uri="{FF2B5EF4-FFF2-40B4-BE49-F238E27FC236}">
                <a16:creationId xmlns:a16="http://schemas.microsoft.com/office/drawing/2014/main" id="{DF5DA607-8C2A-4395-BD5B-8DB91474B9C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24DFDDE-929E-5BF5-07E5-962F013098FA}"/>
              </a:ext>
            </a:extLst>
          </p:cNvPr>
          <p:cNvSpPr txBox="1"/>
          <p:nvPr/>
        </p:nvSpPr>
        <p:spPr>
          <a:xfrm flipV="1">
            <a:off x="458877" y="3209229"/>
            <a:ext cx="11254596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B9A41B4-9030-0A86-839B-AF099BDA01A2}"/>
              </a:ext>
            </a:extLst>
          </p:cNvPr>
          <p:cNvSpPr txBox="1"/>
          <p:nvPr/>
        </p:nvSpPr>
        <p:spPr>
          <a:xfrm>
            <a:off x="2492375" y="3603625"/>
            <a:ext cx="2743200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D0F2C91-8D58-EC89-1E32-30C222CB999B}"/>
              </a:ext>
            </a:extLst>
          </p:cNvPr>
          <p:cNvSpPr txBox="1"/>
          <p:nvPr/>
        </p:nvSpPr>
        <p:spPr>
          <a:xfrm>
            <a:off x="99391" y="911086"/>
            <a:ext cx="11960086" cy="48013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/>
              <a:t> </a:t>
            </a:r>
            <a:r>
              <a:rPr lang="pt-BR">
                <a:latin typeface="Arial"/>
                <a:ea typeface="Calibri"/>
                <a:cs typeface="Arial"/>
              </a:rPr>
              <a:t>                                                                                   </a:t>
            </a:r>
            <a:r>
              <a:rPr lang="pt-BR" sz="3200" b="1">
                <a:latin typeface="Arial"/>
                <a:ea typeface="Calibri"/>
                <a:cs typeface="Arial"/>
              </a:rPr>
              <a:t>Descrição do Projeto</a:t>
            </a:r>
            <a:r>
              <a:rPr lang="pt-BR" sz="3200">
                <a:latin typeface="Arial"/>
                <a:ea typeface="Calibri"/>
                <a:cs typeface="Arial"/>
              </a:rPr>
              <a:t> </a:t>
            </a:r>
            <a:endParaRPr lang="pt-BR" sz="3200"/>
          </a:p>
          <a:p>
            <a:endParaRPr lang="pt-BR" sz="2800">
              <a:latin typeface="Arial"/>
              <a:ea typeface="Calibri"/>
              <a:cs typeface="Arial"/>
            </a:endParaRPr>
          </a:p>
          <a:p>
            <a:pPr algn="just"/>
            <a:r>
              <a:rPr lang="pt-BR" sz="2800">
                <a:latin typeface="Arial"/>
                <a:ea typeface="Calibri"/>
                <a:cs typeface="Arial"/>
              </a:rPr>
              <a:t> Trata-se de uma solução simples, de baixo custo e alta efetividade, que pode ser aplicada imediatamente em campo, com grande potencial de replicação em toda a área de concessão, gerando ganhos diretos em segurança, qualidade e redução de perdas, garantindo as condições adequadas de funcionamento e operação das caixas de medição, em conformidade com as normas técnicas, priorizando a segurança da população e dos trabalhadores e assegurando a integridade do sistema elétrico de potência através da aplicação de um dispositivo alternativo de lacre simples. 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775087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81FD7-6C99-7147-91B2-B51040819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KV_12.png" descr="KV_12.png">
            <a:extLst>
              <a:ext uri="{FF2B5EF4-FFF2-40B4-BE49-F238E27FC236}">
                <a16:creationId xmlns:a16="http://schemas.microsoft.com/office/drawing/2014/main" id="{F9BE5C2D-524C-354D-6951-5DCD23BED0A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Google Shape;58;p2" descr="Google Shape;58;p2">
            <a:extLst>
              <a:ext uri="{FF2B5EF4-FFF2-40B4-BE49-F238E27FC236}">
                <a16:creationId xmlns:a16="http://schemas.microsoft.com/office/drawing/2014/main" id="{3C8CD472-4E75-4495-9A1E-33042BD434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06" r="63068" b="974"/>
          <a:stretch>
            <a:fillRect/>
          </a:stretch>
        </p:blipFill>
        <p:spPr>
          <a:xfrm>
            <a:off x="9009681" y="3959189"/>
            <a:ext cx="5484018" cy="4613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>
            <a:extLst>
              <a:ext uri="{FF2B5EF4-FFF2-40B4-BE49-F238E27FC236}">
                <a16:creationId xmlns:a16="http://schemas.microsoft.com/office/drawing/2014/main" id="{E9F6E50A-E5CA-139C-C9F8-97CB4FDC457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>
            <a:extLst>
              <a:ext uri="{FF2B5EF4-FFF2-40B4-BE49-F238E27FC236}">
                <a16:creationId xmlns:a16="http://schemas.microsoft.com/office/drawing/2014/main" id="{73271629-F58B-025C-2D3A-E2BCCD866A2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CF1A080-1CF4-C95E-5195-9105797902F1}"/>
              </a:ext>
            </a:extLst>
          </p:cNvPr>
          <p:cNvSpPr txBox="1"/>
          <p:nvPr/>
        </p:nvSpPr>
        <p:spPr>
          <a:xfrm flipV="1">
            <a:off x="458877" y="3209229"/>
            <a:ext cx="11254596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289B73B-9392-0765-F1C7-59E0F92E0EE1}"/>
              </a:ext>
            </a:extLst>
          </p:cNvPr>
          <p:cNvSpPr txBox="1"/>
          <p:nvPr/>
        </p:nvSpPr>
        <p:spPr>
          <a:xfrm>
            <a:off x="2492375" y="3603625"/>
            <a:ext cx="2743200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9846D03-93DA-3367-780E-93507E5EE536}"/>
              </a:ext>
            </a:extLst>
          </p:cNvPr>
          <p:cNvSpPr txBox="1"/>
          <p:nvPr/>
        </p:nvSpPr>
        <p:spPr>
          <a:xfrm>
            <a:off x="-5626" y="816071"/>
            <a:ext cx="12076043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/>
              <a:t>         Problema ou necessidade que motivou o projeto</a:t>
            </a:r>
            <a:r>
              <a:rPr lang="pt-BR"/>
              <a:t>: </a:t>
            </a: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E5FF364-622C-0322-A689-EBA47CA00F13}"/>
              </a:ext>
            </a:extLst>
          </p:cNvPr>
          <p:cNvSpPr txBox="1"/>
          <p:nvPr/>
        </p:nvSpPr>
        <p:spPr>
          <a:xfrm>
            <a:off x="49695" y="1716531"/>
            <a:ext cx="12059478" cy="4308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/>
              <a:t>      Durante inspeções, principalmente em áreas rurais, foram identificadas diversas caixas de medição sem o dispositivo de lacre, em função da corrosão e deterioração dos componentes, sendo verificado ainda que em alguns casos as tampas estavam no chão. Essa condição resulta em:                          </a:t>
            </a:r>
            <a:endParaRPr lang="pt-BR"/>
          </a:p>
          <a:p>
            <a:r>
              <a:rPr lang="pt-BR" sz="2800"/>
              <a:t>      Exposição de partes energizadas; </a:t>
            </a:r>
            <a:endParaRPr lang="pt-BR"/>
          </a:p>
          <a:p>
            <a:r>
              <a:rPr lang="pt-BR" sz="2800"/>
              <a:t>      Aumento do risco de acidentes com a população; </a:t>
            </a:r>
            <a:endParaRPr lang="pt-BR"/>
          </a:p>
          <a:p>
            <a:r>
              <a:rPr lang="pt-BR" sz="2800"/>
              <a:t>      Maior vulnerabilidade para intervenções irregulares; </a:t>
            </a:r>
            <a:endParaRPr lang="pt-BR"/>
          </a:p>
          <a:p>
            <a:r>
              <a:rPr lang="pt-BR" sz="2800"/>
              <a:t>      Entrada de animais e comprometimento das condições de trabalho; </a:t>
            </a:r>
            <a:endParaRPr lang="pt-BR"/>
          </a:p>
          <a:p>
            <a:r>
              <a:rPr lang="pt-BR" sz="2800"/>
              <a:t>      Deterioração acelerada dos equipamentos de medição devido às intempéries.</a:t>
            </a:r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559C4FAB-E34B-1BFF-D66E-74B97F701710}"/>
              </a:ext>
            </a:extLst>
          </p:cNvPr>
          <p:cNvSpPr/>
          <p:nvPr/>
        </p:nvSpPr>
        <p:spPr>
          <a:xfrm>
            <a:off x="99369" y="3487710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9328AF5B-EE7E-E7CF-A336-E3B904F4C558}"/>
              </a:ext>
            </a:extLst>
          </p:cNvPr>
          <p:cNvSpPr/>
          <p:nvPr/>
        </p:nvSpPr>
        <p:spPr>
          <a:xfrm>
            <a:off x="99368" y="3962162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1FE3A164-D353-F0AD-B282-1F042A9E1443}"/>
              </a:ext>
            </a:extLst>
          </p:cNvPr>
          <p:cNvSpPr/>
          <p:nvPr/>
        </p:nvSpPr>
        <p:spPr>
          <a:xfrm>
            <a:off x="99369" y="4407861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280A095A-CC34-765D-F487-98E71183339B}"/>
              </a:ext>
            </a:extLst>
          </p:cNvPr>
          <p:cNvSpPr/>
          <p:nvPr/>
        </p:nvSpPr>
        <p:spPr>
          <a:xfrm>
            <a:off x="99368" y="4824804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DEDBA01F-5736-F24B-5A08-E61BA65D5C98}"/>
              </a:ext>
            </a:extLst>
          </p:cNvPr>
          <p:cNvSpPr/>
          <p:nvPr/>
        </p:nvSpPr>
        <p:spPr>
          <a:xfrm>
            <a:off x="99369" y="5256125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991811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AEFF4-FC57-32D5-4251-9AB27E659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KV_12.png" descr="KV_12.png">
            <a:extLst>
              <a:ext uri="{FF2B5EF4-FFF2-40B4-BE49-F238E27FC236}">
                <a16:creationId xmlns:a16="http://schemas.microsoft.com/office/drawing/2014/main" id="{A4DD7E45-CD03-1508-CBC4-4CEB138D1B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Google Shape;58;p2" descr="Google Shape;58;p2">
            <a:extLst>
              <a:ext uri="{FF2B5EF4-FFF2-40B4-BE49-F238E27FC236}">
                <a16:creationId xmlns:a16="http://schemas.microsoft.com/office/drawing/2014/main" id="{1EC8CB91-766E-08AC-78DA-D35EF5C6F09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06" r="63068" b="974"/>
          <a:stretch>
            <a:fillRect/>
          </a:stretch>
        </p:blipFill>
        <p:spPr>
          <a:xfrm>
            <a:off x="9009681" y="3987944"/>
            <a:ext cx="5484018" cy="4613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>
            <a:extLst>
              <a:ext uri="{FF2B5EF4-FFF2-40B4-BE49-F238E27FC236}">
                <a16:creationId xmlns:a16="http://schemas.microsoft.com/office/drawing/2014/main" id="{3219B6E6-B8E2-E8A7-A2B4-E0D59F99A11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>
            <a:extLst>
              <a:ext uri="{FF2B5EF4-FFF2-40B4-BE49-F238E27FC236}">
                <a16:creationId xmlns:a16="http://schemas.microsoft.com/office/drawing/2014/main" id="{2C693066-4279-4C1F-050E-CF4CA4BCFDD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65AF55E-8B3F-4711-7771-EDB1774E945D}"/>
              </a:ext>
            </a:extLst>
          </p:cNvPr>
          <p:cNvSpPr txBox="1"/>
          <p:nvPr/>
        </p:nvSpPr>
        <p:spPr>
          <a:xfrm flipV="1">
            <a:off x="933330" y="3209229"/>
            <a:ext cx="11254596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D5D75F3-66F8-54A6-9B90-35B66D1C12BB}"/>
              </a:ext>
            </a:extLst>
          </p:cNvPr>
          <p:cNvSpPr txBox="1"/>
          <p:nvPr/>
        </p:nvSpPr>
        <p:spPr>
          <a:xfrm>
            <a:off x="2492375" y="3603625"/>
            <a:ext cx="2743200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4B689E8-4FB7-64F5-F84C-78BF1383390B}"/>
              </a:ext>
            </a:extLst>
          </p:cNvPr>
          <p:cNvSpPr txBox="1"/>
          <p:nvPr/>
        </p:nvSpPr>
        <p:spPr>
          <a:xfrm>
            <a:off x="143774" y="956093"/>
            <a:ext cx="11890075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80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6" name="Imagem 5" descr="Uma imagem contendo grama, velho, ao ar livre, carro&#10;&#10;O conteúdo gerado por IA pode estar incorreto.">
            <a:extLst>
              <a:ext uri="{FF2B5EF4-FFF2-40B4-BE49-F238E27FC236}">
                <a16:creationId xmlns:a16="http://schemas.microsoft.com/office/drawing/2014/main" id="{E12BC606-85D3-EDAA-C19A-B964E567057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-1390496" y="2416248"/>
            <a:ext cx="5713198" cy="2644908"/>
          </a:xfrm>
          <a:prstGeom prst="rect">
            <a:avLst/>
          </a:prstGeom>
        </p:spPr>
      </p:pic>
      <p:pic>
        <p:nvPicPr>
          <p:cNvPr id="7" name="Imagem 6" descr="Uma imagem contendo grama, edifício, carro, velho&#10;&#10;O conteúdo gerado por IA pode estar incorreto.">
            <a:extLst>
              <a:ext uri="{FF2B5EF4-FFF2-40B4-BE49-F238E27FC236}">
                <a16:creationId xmlns:a16="http://schemas.microsoft.com/office/drawing/2014/main" id="{372CD300-E44D-5D68-FA2A-47F1839362D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1461299" y="2241841"/>
            <a:ext cx="5809097" cy="2892126"/>
          </a:xfrm>
          <a:prstGeom prst="rect">
            <a:avLst/>
          </a:prstGeom>
        </p:spPr>
      </p:pic>
      <p:pic>
        <p:nvPicPr>
          <p:cNvPr id="8" name="Imagem 7" descr="Uma imagem contendo velho, sujo, quebrado, forno&#10;&#10;O conteúdo gerado por IA pode estar incorreto.">
            <a:extLst>
              <a:ext uri="{FF2B5EF4-FFF2-40B4-BE49-F238E27FC236}">
                <a16:creationId xmlns:a16="http://schemas.microsoft.com/office/drawing/2014/main" id="{66F5EE44-7EED-3A0C-65B5-09BB3FF38E0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4306739" y="2300097"/>
            <a:ext cx="5874043" cy="2875917"/>
          </a:xfrm>
          <a:prstGeom prst="rect">
            <a:avLst/>
          </a:prstGeom>
        </p:spPr>
      </p:pic>
      <p:pic>
        <p:nvPicPr>
          <p:cNvPr id="9" name="Imagem 8" descr="Uma imagem contendo edifício, sujo, quebrado, velho&#10;&#10;O conteúdo gerado por IA pode estar incorreto.">
            <a:extLst>
              <a:ext uri="{FF2B5EF4-FFF2-40B4-BE49-F238E27FC236}">
                <a16:creationId xmlns:a16="http://schemas.microsoft.com/office/drawing/2014/main" id="{8FCD564C-F01A-EAE0-AB73-52179517D8F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52707" y="803712"/>
            <a:ext cx="3719234" cy="580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06547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C6466-26B7-47ED-4459-2A55D20DE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KV_12.png" descr="KV_12.png">
            <a:extLst>
              <a:ext uri="{FF2B5EF4-FFF2-40B4-BE49-F238E27FC236}">
                <a16:creationId xmlns:a16="http://schemas.microsoft.com/office/drawing/2014/main" id="{3F6B49C7-AE86-23EE-72F3-D682AF0F7C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Google Shape;58;p2" descr="Google Shape;58;p2">
            <a:extLst>
              <a:ext uri="{FF2B5EF4-FFF2-40B4-BE49-F238E27FC236}">
                <a16:creationId xmlns:a16="http://schemas.microsoft.com/office/drawing/2014/main" id="{F3FF3369-19FF-3555-89D2-DC737930A97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06" r="63068" b="974"/>
          <a:stretch>
            <a:fillRect/>
          </a:stretch>
        </p:blipFill>
        <p:spPr>
          <a:xfrm>
            <a:off x="9009681" y="3987944"/>
            <a:ext cx="5484018" cy="4613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>
            <a:extLst>
              <a:ext uri="{FF2B5EF4-FFF2-40B4-BE49-F238E27FC236}">
                <a16:creationId xmlns:a16="http://schemas.microsoft.com/office/drawing/2014/main" id="{36F83927-3CFB-5CA4-F862-FBFF557C629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>
            <a:extLst>
              <a:ext uri="{FF2B5EF4-FFF2-40B4-BE49-F238E27FC236}">
                <a16:creationId xmlns:a16="http://schemas.microsoft.com/office/drawing/2014/main" id="{B25AF4D2-3445-E0EE-1B35-041495AD4A6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85DB8CC-7612-49B6-020B-04E75B2E8E94}"/>
              </a:ext>
            </a:extLst>
          </p:cNvPr>
          <p:cNvSpPr txBox="1"/>
          <p:nvPr/>
        </p:nvSpPr>
        <p:spPr>
          <a:xfrm flipV="1">
            <a:off x="458877" y="3209229"/>
            <a:ext cx="11254596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740A04C-F032-D797-21BA-BDDAB0AC3360}"/>
              </a:ext>
            </a:extLst>
          </p:cNvPr>
          <p:cNvSpPr txBox="1"/>
          <p:nvPr/>
        </p:nvSpPr>
        <p:spPr>
          <a:xfrm>
            <a:off x="2492375" y="3603625"/>
            <a:ext cx="2743200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3F8F450-571A-89E9-260D-0E43CB5E1F47}"/>
              </a:ext>
            </a:extLst>
          </p:cNvPr>
          <p:cNvSpPr txBox="1"/>
          <p:nvPr/>
        </p:nvSpPr>
        <p:spPr>
          <a:xfrm>
            <a:off x="143774" y="956093"/>
            <a:ext cx="11890075" cy="1508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800"/>
              <a:t>   </a:t>
            </a:r>
            <a:r>
              <a:rPr lang="pt-BR" sz="2800"/>
              <a:t>Tais situações exigem a recomposição e selagem imediata das caixas em contrapartida a suspensão do fornecimento de energia elétrica para correção do ocorrido.</a:t>
            </a:r>
            <a:endParaRPr lang="pt-BR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490349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6BD5E-6711-ED29-C930-969440B5C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KV_12.png" descr="KV_12.png">
            <a:extLst>
              <a:ext uri="{FF2B5EF4-FFF2-40B4-BE49-F238E27FC236}">
                <a16:creationId xmlns:a16="http://schemas.microsoft.com/office/drawing/2014/main" id="{3A0EDE93-F062-28C2-601D-B6A951253FA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Google Shape;58;p2" descr="Google Shape;58;p2">
            <a:extLst>
              <a:ext uri="{FF2B5EF4-FFF2-40B4-BE49-F238E27FC236}">
                <a16:creationId xmlns:a16="http://schemas.microsoft.com/office/drawing/2014/main" id="{A27F6733-19DA-592E-ED8E-B48618DDE2F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06" r="63068" b="974"/>
          <a:stretch>
            <a:fillRect/>
          </a:stretch>
        </p:blipFill>
        <p:spPr>
          <a:xfrm>
            <a:off x="9009681" y="3987944"/>
            <a:ext cx="5484018" cy="4613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>
            <a:extLst>
              <a:ext uri="{FF2B5EF4-FFF2-40B4-BE49-F238E27FC236}">
                <a16:creationId xmlns:a16="http://schemas.microsoft.com/office/drawing/2014/main" id="{3612119C-B9CF-280E-AE17-6EEE6C04077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>
            <a:extLst>
              <a:ext uri="{FF2B5EF4-FFF2-40B4-BE49-F238E27FC236}">
                <a16:creationId xmlns:a16="http://schemas.microsoft.com/office/drawing/2014/main" id="{E81E6B3E-7FD6-FE91-7F32-10368E74A62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9BFC75D-7CD4-B39E-ED40-57E047D966F6}"/>
              </a:ext>
            </a:extLst>
          </p:cNvPr>
          <p:cNvSpPr txBox="1"/>
          <p:nvPr/>
        </p:nvSpPr>
        <p:spPr>
          <a:xfrm flipV="1">
            <a:off x="4010085" y="3568663"/>
            <a:ext cx="11254596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D688D8D-572D-9B15-42A3-A6A222651211}"/>
              </a:ext>
            </a:extLst>
          </p:cNvPr>
          <p:cNvSpPr txBox="1"/>
          <p:nvPr/>
        </p:nvSpPr>
        <p:spPr>
          <a:xfrm>
            <a:off x="2492375" y="3603625"/>
            <a:ext cx="2743200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A1CFBA4-B343-E71E-3265-87AFFDA6B513}"/>
              </a:ext>
            </a:extLst>
          </p:cNvPr>
          <p:cNvSpPr txBox="1"/>
          <p:nvPr/>
        </p:nvSpPr>
        <p:spPr>
          <a:xfrm>
            <a:off x="172529" y="826699"/>
            <a:ext cx="11832565" cy="4154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/>
              <a:t>     </a:t>
            </a:r>
            <a:r>
              <a:rPr lang="pt-BR" sz="3200" b="1"/>
              <a:t> Descrição da inovação ou boa prática desenvolvida:</a:t>
            </a:r>
            <a:r>
              <a:rPr lang="pt-BR" sz="2800"/>
              <a:t> </a:t>
            </a:r>
            <a:endParaRPr lang="pt-BR"/>
          </a:p>
          <a:p>
            <a:endParaRPr lang="pt-BR" sz="2800"/>
          </a:p>
          <a:p>
            <a:r>
              <a:rPr lang="pt-BR" sz="2800"/>
              <a:t>   Desenvolvimento e aplicação de um dispositivo de lacre alternativo simples, resistente e de fácil instalação, composto por fita de aço perfurada, parafuso, arruela, porca e selo. A solução permite o fechamento e a selagem eficiente das caixas de medição de forma imediata, mesmo em condições adversas, restabelecendo a proteção do sistema elétrico de potência sem a necessidade de interrupção do fornecimento de energia no primeiro momento.</a:t>
            </a:r>
            <a:r>
              <a:rPr lang="en-US"/>
              <a:t>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294376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6078B-CC63-1C44-5D2D-2FFA735C5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KV_12.png" descr="KV_12.png">
            <a:extLst>
              <a:ext uri="{FF2B5EF4-FFF2-40B4-BE49-F238E27FC236}">
                <a16:creationId xmlns:a16="http://schemas.microsoft.com/office/drawing/2014/main" id="{26ACCD1C-B33E-A822-6791-AD84DD7951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Google Shape;58;p2" descr="Google Shape;58;p2">
            <a:extLst>
              <a:ext uri="{FF2B5EF4-FFF2-40B4-BE49-F238E27FC236}">
                <a16:creationId xmlns:a16="http://schemas.microsoft.com/office/drawing/2014/main" id="{CC549654-859F-AEEE-C199-2201770F50D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06" r="63068" b="974"/>
          <a:stretch>
            <a:fillRect/>
          </a:stretch>
        </p:blipFill>
        <p:spPr>
          <a:xfrm>
            <a:off x="9009681" y="3987944"/>
            <a:ext cx="5484018" cy="4613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>
            <a:extLst>
              <a:ext uri="{FF2B5EF4-FFF2-40B4-BE49-F238E27FC236}">
                <a16:creationId xmlns:a16="http://schemas.microsoft.com/office/drawing/2014/main" id="{C7A6375C-6AEA-6970-1AC7-3592F9C43F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>
            <a:extLst>
              <a:ext uri="{FF2B5EF4-FFF2-40B4-BE49-F238E27FC236}">
                <a16:creationId xmlns:a16="http://schemas.microsoft.com/office/drawing/2014/main" id="{91C35F77-4F5B-AD44-1B9B-41194CA08DB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EC95755-7DB7-07CE-488A-3B8D9AC78B67}"/>
              </a:ext>
            </a:extLst>
          </p:cNvPr>
          <p:cNvSpPr txBox="1"/>
          <p:nvPr/>
        </p:nvSpPr>
        <p:spPr>
          <a:xfrm flipV="1">
            <a:off x="458877" y="3209229"/>
            <a:ext cx="11254596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EF5881C-9162-6722-0716-9E775522D04E}"/>
              </a:ext>
            </a:extLst>
          </p:cNvPr>
          <p:cNvSpPr txBox="1"/>
          <p:nvPr/>
        </p:nvSpPr>
        <p:spPr>
          <a:xfrm>
            <a:off x="2492375" y="3603625"/>
            <a:ext cx="2743200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2" name="Imagem 1" descr="Uma imagem contendo no interior, mesa, par, superfície&#10;&#10;O conteúdo gerado por IA pode estar incorreto.">
            <a:extLst>
              <a:ext uri="{FF2B5EF4-FFF2-40B4-BE49-F238E27FC236}">
                <a16:creationId xmlns:a16="http://schemas.microsoft.com/office/drawing/2014/main" id="{8CE84DC7-598D-40FF-84BC-2A3EB79E37F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557" y="819510"/>
            <a:ext cx="6090358" cy="5865962"/>
          </a:xfrm>
          <a:prstGeom prst="rect">
            <a:avLst/>
          </a:prstGeom>
        </p:spPr>
      </p:pic>
      <p:pic>
        <p:nvPicPr>
          <p:cNvPr id="3" name="Imagem 2" descr="Uma imagem contendo tijolo, edifício, laranja, lado&#10;&#10;O conteúdo gerado por IA pode estar incorreto.">
            <a:extLst>
              <a:ext uri="{FF2B5EF4-FFF2-40B4-BE49-F238E27FC236}">
                <a16:creationId xmlns:a16="http://schemas.microsoft.com/office/drawing/2014/main" id="{3A1A905C-C86F-2D6F-7AB5-BF11E92FC75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5629" y="819509"/>
            <a:ext cx="5977381" cy="586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57702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5B9E4-8057-380D-63AA-7F4588C82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KV_12.png" descr="KV_12.png">
            <a:extLst>
              <a:ext uri="{FF2B5EF4-FFF2-40B4-BE49-F238E27FC236}">
                <a16:creationId xmlns:a16="http://schemas.microsoft.com/office/drawing/2014/main" id="{970863B6-E326-9E10-4B76-621289B7BB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Google Shape;58;p2" descr="Google Shape;58;p2">
            <a:extLst>
              <a:ext uri="{FF2B5EF4-FFF2-40B4-BE49-F238E27FC236}">
                <a16:creationId xmlns:a16="http://schemas.microsoft.com/office/drawing/2014/main" id="{DA261DB7-A99F-D9BD-92B5-F8EE1D919B2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06" r="63068" b="974"/>
          <a:stretch>
            <a:fillRect/>
          </a:stretch>
        </p:blipFill>
        <p:spPr>
          <a:xfrm>
            <a:off x="9009681" y="3987944"/>
            <a:ext cx="5484018" cy="4613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>
            <a:extLst>
              <a:ext uri="{FF2B5EF4-FFF2-40B4-BE49-F238E27FC236}">
                <a16:creationId xmlns:a16="http://schemas.microsoft.com/office/drawing/2014/main" id="{E38AC6DF-CBA2-12A7-D1C7-340B588FAE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>
            <a:extLst>
              <a:ext uri="{FF2B5EF4-FFF2-40B4-BE49-F238E27FC236}">
                <a16:creationId xmlns:a16="http://schemas.microsoft.com/office/drawing/2014/main" id="{9F93652F-EA11-20A7-7EC0-5A7B48B5DC2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5C9F8C3-C1FB-281F-848A-C8A2BD5EFA42}"/>
              </a:ext>
            </a:extLst>
          </p:cNvPr>
          <p:cNvSpPr txBox="1"/>
          <p:nvPr/>
        </p:nvSpPr>
        <p:spPr>
          <a:xfrm flipV="1">
            <a:off x="-2114670" y="3884965"/>
            <a:ext cx="11254596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39153B3-1145-05A6-0944-4DF5CFE5D0B4}"/>
              </a:ext>
            </a:extLst>
          </p:cNvPr>
          <p:cNvSpPr txBox="1"/>
          <p:nvPr/>
        </p:nvSpPr>
        <p:spPr>
          <a:xfrm>
            <a:off x="810225" y="2036492"/>
            <a:ext cx="3749615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2800"/>
              <a:t>Caixas de medição</a:t>
            </a:r>
            <a:r>
              <a:rPr lang="pt-BR"/>
              <a:t>. </a:t>
            </a: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FACA76A-AD51-906D-9087-3E7777F9C22F}"/>
              </a:ext>
            </a:extLst>
          </p:cNvPr>
          <p:cNvSpPr txBox="1"/>
          <p:nvPr/>
        </p:nvSpPr>
        <p:spPr>
          <a:xfrm>
            <a:off x="805133" y="826698"/>
            <a:ext cx="10596113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/>
              <a:t>Aplicação</a:t>
            </a:r>
            <a:r>
              <a:rPr lang="en-US" sz="3200" b="1"/>
              <a:t> no Sistema </a:t>
            </a:r>
            <a:r>
              <a:rPr lang="pt-BR" sz="3200" b="1"/>
              <a:t>Elétrico</a:t>
            </a:r>
            <a:r>
              <a:rPr lang="en-US" sz="3200" b="1"/>
              <a:t> de </a:t>
            </a:r>
            <a:r>
              <a:rPr lang="pt-BR" sz="3200" b="1"/>
              <a:t>Potência</a:t>
            </a:r>
            <a:r>
              <a:rPr lang="en-US" sz="3200" b="1"/>
              <a:t> (SEP):</a:t>
            </a:r>
            <a:r>
              <a:rPr lang="en-US"/>
              <a:t>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7" name="Imagem 6" descr="Uma imagem contendo ao ar livre, edifício, grama, velho&#10;&#10;O conteúdo gerado por IA pode estar incorreto.">
            <a:extLst>
              <a:ext uri="{FF2B5EF4-FFF2-40B4-BE49-F238E27FC236}">
                <a16:creationId xmlns:a16="http://schemas.microsoft.com/office/drawing/2014/main" id="{46ABB9F6-88BC-47D1-12F4-C8BFA8E0081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65"/>
          <a:stretch>
            <a:fillRect/>
          </a:stretch>
        </p:blipFill>
        <p:spPr>
          <a:xfrm rot="5400000">
            <a:off x="7580799" y="2405739"/>
            <a:ext cx="5079783" cy="3173708"/>
          </a:xfrm>
          <a:prstGeom prst="rect">
            <a:avLst/>
          </a:prstGeom>
        </p:spPr>
      </p:pic>
      <p:pic>
        <p:nvPicPr>
          <p:cNvPr id="3" name="Imagem 2" descr="Uma imagem contendo edifício, ao ar livre, grama, velho&#10;&#10;O conteúdo gerado por IA pode estar incorreto.">
            <a:extLst>
              <a:ext uri="{FF2B5EF4-FFF2-40B4-BE49-F238E27FC236}">
                <a16:creationId xmlns:a16="http://schemas.microsoft.com/office/drawing/2014/main" id="{D5F229F6-725C-3E8A-C428-7BA69E5EEFC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235"/>
          <a:stretch>
            <a:fillRect/>
          </a:stretch>
        </p:blipFill>
        <p:spPr>
          <a:xfrm rot="5400000">
            <a:off x="3980169" y="2309563"/>
            <a:ext cx="5017679" cy="335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67550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C77F2-75F1-E950-2FAA-2DDF65439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KV_12.png" descr="KV_12.png">
            <a:extLst>
              <a:ext uri="{FF2B5EF4-FFF2-40B4-BE49-F238E27FC236}">
                <a16:creationId xmlns:a16="http://schemas.microsoft.com/office/drawing/2014/main" id="{E9D691D2-1DE6-D90E-5214-35840677CEA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Google Shape;58;p2" descr="Google Shape;58;p2">
            <a:extLst>
              <a:ext uri="{FF2B5EF4-FFF2-40B4-BE49-F238E27FC236}">
                <a16:creationId xmlns:a16="http://schemas.microsoft.com/office/drawing/2014/main" id="{E88E52F8-B31F-3DFB-677F-23BF0E8F0AC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06" r="63068" b="974"/>
          <a:stretch>
            <a:fillRect/>
          </a:stretch>
        </p:blipFill>
        <p:spPr>
          <a:xfrm>
            <a:off x="9009681" y="3987944"/>
            <a:ext cx="5484018" cy="4613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>
            <a:extLst>
              <a:ext uri="{FF2B5EF4-FFF2-40B4-BE49-F238E27FC236}">
                <a16:creationId xmlns:a16="http://schemas.microsoft.com/office/drawing/2014/main" id="{CD857DB6-CDE7-19A5-0627-DF107FDAF1B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>
            <a:extLst>
              <a:ext uri="{FF2B5EF4-FFF2-40B4-BE49-F238E27FC236}">
                <a16:creationId xmlns:a16="http://schemas.microsoft.com/office/drawing/2014/main" id="{7D22B11F-45A3-0B7D-2CEE-A0B75F89146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8DA1E1C-6DD9-2642-ABD0-F9EBF1BE174A}"/>
              </a:ext>
            </a:extLst>
          </p:cNvPr>
          <p:cNvSpPr txBox="1"/>
          <p:nvPr/>
        </p:nvSpPr>
        <p:spPr>
          <a:xfrm rot="-10800000" flipV="1">
            <a:off x="113821" y="945049"/>
            <a:ext cx="11944708" cy="60939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/>
              <a:t>                              Resultados alcançados</a:t>
            </a:r>
            <a:r>
              <a:rPr lang="pt-BR" sz="2800"/>
              <a:t> </a:t>
            </a:r>
            <a:endParaRPr lang="pt-BR"/>
          </a:p>
          <a:p>
            <a:endParaRPr lang="pt-BR" sz="2800"/>
          </a:p>
          <a:p>
            <a:endParaRPr lang="pt-BR" sz="2800"/>
          </a:p>
          <a:p>
            <a:r>
              <a:rPr lang="pt-BR" sz="2800"/>
              <a:t> 1. </a:t>
            </a:r>
            <a:r>
              <a:rPr lang="pt-BR" sz="2800" b="1"/>
              <a:t>Segurança</a:t>
            </a:r>
            <a:r>
              <a:rPr lang="pt-BR" sz="2800"/>
              <a:t> (principal ganho):</a:t>
            </a:r>
            <a:endParaRPr lang="pt-BR"/>
          </a:p>
          <a:p>
            <a:r>
              <a:rPr lang="pt-BR" sz="2800"/>
              <a:t>     Eliminação da exposição de partes energizadas, reduzindo significativamente o risco de acidentes com a população. </a:t>
            </a:r>
            <a:endParaRPr lang="pt-BR"/>
          </a:p>
          <a:p>
            <a:r>
              <a:rPr lang="pt-BR" sz="2800"/>
              <a:t>     Melhoria das condições de segurança para os trabalhadores, dificultando/reduzindo a presença de animais nas caixas de medição. </a:t>
            </a:r>
            <a:endParaRPr lang="pt-BR"/>
          </a:p>
          <a:p>
            <a:endParaRPr lang="pt-BR" sz="2800"/>
          </a:p>
          <a:p>
            <a:r>
              <a:rPr lang="pt-BR" sz="2800"/>
              <a:t> 2. </a:t>
            </a:r>
            <a:r>
              <a:rPr lang="pt-BR" sz="2800" b="1"/>
              <a:t>Satisfação do Cliente:</a:t>
            </a:r>
            <a:endParaRPr lang="pt-BR" b="1"/>
          </a:p>
          <a:p>
            <a:r>
              <a:rPr lang="pt-BR" sz="2800"/>
              <a:t>     Solução imediata em campo, evitando interrupções no fornecimento de energia, e melhora na percepção da qualidade e agilidade do atendimento. </a:t>
            </a:r>
            <a:endParaRPr lang="pt-BR"/>
          </a:p>
          <a:p>
            <a:endParaRPr lang="pt-BR" sz="2800"/>
          </a:p>
          <a:p>
            <a:endParaRPr lang="pt-BR" sz="280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3EAE09D-279A-2227-6C9C-605381DA7AC9}"/>
              </a:ext>
            </a:extLst>
          </p:cNvPr>
          <p:cNvSpPr txBox="1"/>
          <p:nvPr/>
        </p:nvSpPr>
        <p:spPr>
          <a:xfrm>
            <a:off x="2492375" y="3603625"/>
            <a:ext cx="2743200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AF508EB7-5931-58E0-ADA7-AF791075647B}"/>
              </a:ext>
            </a:extLst>
          </p:cNvPr>
          <p:cNvSpPr/>
          <p:nvPr/>
        </p:nvSpPr>
        <p:spPr>
          <a:xfrm>
            <a:off x="114645" y="2769741"/>
            <a:ext cx="360182" cy="427123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" name="Seta: para a Direita 2">
            <a:extLst>
              <a:ext uri="{FF2B5EF4-FFF2-40B4-BE49-F238E27FC236}">
                <a16:creationId xmlns:a16="http://schemas.microsoft.com/office/drawing/2014/main" id="{796AE9C1-AABE-3C9D-D5DD-0433CC6FFE78}"/>
              </a:ext>
            </a:extLst>
          </p:cNvPr>
          <p:cNvSpPr/>
          <p:nvPr/>
        </p:nvSpPr>
        <p:spPr>
          <a:xfrm>
            <a:off x="114644" y="3603627"/>
            <a:ext cx="360182" cy="427123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676EE8A3-D68C-249D-DA59-C443705D7D1B}"/>
              </a:ext>
            </a:extLst>
          </p:cNvPr>
          <p:cNvSpPr/>
          <p:nvPr/>
        </p:nvSpPr>
        <p:spPr>
          <a:xfrm>
            <a:off x="114645" y="5314533"/>
            <a:ext cx="360182" cy="427123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90515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46D9A-C986-565C-5AF7-6169244A0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KV_12.png" descr="KV_12.png">
            <a:extLst>
              <a:ext uri="{FF2B5EF4-FFF2-40B4-BE49-F238E27FC236}">
                <a16:creationId xmlns:a16="http://schemas.microsoft.com/office/drawing/2014/main" id="{0470B6EE-90EA-0A0E-0A6E-AA69D8B202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Google Shape;58;p2" descr="Google Shape;58;p2">
            <a:extLst>
              <a:ext uri="{FF2B5EF4-FFF2-40B4-BE49-F238E27FC236}">
                <a16:creationId xmlns:a16="http://schemas.microsoft.com/office/drawing/2014/main" id="{552DE6EB-0D48-4376-14C5-378F5F22B38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06" r="63068" b="974"/>
          <a:stretch>
            <a:fillRect/>
          </a:stretch>
        </p:blipFill>
        <p:spPr>
          <a:xfrm>
            <a:off x="9009681" y="3987944"/>
            <a:ext cx="5484018" cy="4613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>
            <a:extLst>
              <a:ext uri="{FF2B5EF4-FFF2-40B4-BE49-F238E27FC236}">
                <a16:creationId xmlns:a16="http://schemas.microsoft.com/office/drawing/2014/main" id="{62594327-59D7-F293-E83F-E3282A8659C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>
            <a:extLst>
              <a:ext uri="{FF2B5EF4-FFF2-40B4-BE49-F238E27FC236}">
                <a16:creationId xmlns:a16="http://schemas.microsoft.com/office/drawing/2014/main" id="{B4AFB0FD-7C67-05DD-B599-CA7C84ABD6C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EF63F91-EF30-1D87-8EC8-46E659705721}"/>
              </a:ext>
            </a:extLst>
          </p:cNvPr>
          <p:cNvSpPr txBox="1"/>
          <p:nvPr/>
        </p:nvSpPr>
        <p:spPr>
          <a:xfrm flipV="1">
            <a:off x="458877" y="3209229"/>
            <a:ext cx="11254596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02F7EC3-0881-0026-68B1-B77AE47899B8}"/>
              </a:ext>
            </a:extLst>
          </p:cNvPr>
          <p:cNvSpPr txBox="1"/>
          <p:nvPr/>
        </p:nvSpPr>
        <p:spPr>
          <a:xfrm>
            <a:off x="4375809" y="1921474"/>
            <a:ext cx="2743200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609F57F-BC73-3BB0-679F-524F969770EC}"/>
              </a:ext>
            </a:extLst>
          </p:cNvPr>
          <p:cNvSpPr txBox="1"/>
          <p:nvPr/>
        </p:nvSpPr>
        <p:spPr>
          <a:xfrm>
            <a:off x="6563" y="816072"/>
            <a:ext cx="12188874" cy="40934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 b="1"/>
              <a:t>   3. Resultados para a Empresa:</a:t>
            </a:r>
            <a:r>
              <a:rPr lang="pt-BR" sz="2800"/>
              <a:t> </a:t>
            </a:r>
          </a:p>
          <a:p>
            <a:endParaRPr lang="pt-BR" sz="2800"/>
          </a:p>
          <a:p>
            <a:r>
              <a:rPr lang="pt-BR" sz="2800"/>
              <a:t>       Redução de perdas não técnicas (fraudes/intervenções irregulares);</a:t>
            </a:r>
          </a:p>
          <a:p>
            <a:r>
              <a:rPr lang="pt-BR" sz="2800"/>
              <a:t>       Preservação dos equipamentos de medição contra intempéries; </a:t>
            </a:r>
          </a:p>
          <a:p>
            <a:r>
              <a:rPr lang="pt-BR" sz="2800"/>
              <a:t>       Aumento da confiabilidade do sistema elétrico;</a:t>
            </a:r>
          </a:p>
          <a:p>
            <a:r>
              <a:rPr lang="pt-BR" sz="2800"/>
              <a:t>       Padronização de uma solução simples, replicável e de baixo custo.</a:t>
            </a:r>
            <a:r>
              <a:rPr lang="pt-BR"/>
              <a:t> </a:t>
            </a:r>
          </a:p>
          <a:p>
            <a:endParaRPr lang="pt-BR"/>
          </a:p>
          <a:p>
            <a:endParaRPr lang="pt-BR"/>
          </a:p>
          <a:p>
            <a:endParaRPr lang="pt-BR"/>
          </a:p>
          <a:p>
            <a:endParaRPr lang="pt-BR"/>
          </a:p>
          <a:p>
            <a:endParaRPr lang="pt-BR"/>
          </a:p>
          <a:p>
            <a:r>
              <a:rPr lang="pt-BR"/>
              <a:t>  </a:t>
            </a:r>
          </a:p>
          <a:p>
            <a:endParaRPr lang="pt-BR"/>
          </a:p>
        </p:txBody>
      </p:sp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2AE1AC43-4C04-74FC-456E-8E9FD17FBD95}"/>
              </a:ext>
            </a:extLst>
          </p:cNvPr>
          <p:cNvSpPr/>
          <p:nvPr/>
        </p:nvSpPr>
        <p:spPr>
          <a:xfrm>
            <a:off x="271898" y="1776804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9" name="Seta: para a Direita 18">
            <a:extLst>
              <a:ext uri="{FF2B5EF4-FFF2-40B4-BE49-F238E27FC236}">
                <a16:creationId xmlns:a16="http://schemas.microsoft.com/office/drawing/2014/main" id="{1CA1D791-665F-6209-C630-4D076C42B847}"/>
              </a:ext>
            </a:extLst>
          </p:cNvPr>
          <p:cNvSpPr/>
          <p:nvPr/>
        </p:nvSpPr>
        <p:spPr>
          <a:xfrm>
            <a:off x="286275" y="2136238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Seta: para a Direita 20">
            <a:extLst>
              <a:ext uri="{FF2B5EF4-FFF2-40B4-BE49-F238E27FC236}">
                <a16:creationId xmlns:a16="http://schemas.microsoft.com/office/drawing/2014/main" id="{2F289481-6E78-6825-325B-02921B7818ED}"/>
              </a:ext>
            </a:extLst>
          </p:cNvPr>
          <p:cNvSpPr/>
          <p:nvPr/>
        </p:nvSpPr>
        <p:spPr>
          <a:xfrm>
            <a:off x="271898" y="2653823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1DEFF40E-B1AC-A851-8F88-37ADAD47E830}"/>
              </a:ext>
            </a:extLst>
          </p:cNvPr>
          <p:cNvSpPr/>
          <p:nvPr/>
        </p:nvSpPr>
        <p:spPr>
          <a:xfrm>
            <a:off x="271897" y="3056389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5" name="CaixaDeTexto 2">
            <a:extLst>
              <a:ext uri="{FF2B5EF4-FFF2-40B4-BE49-F238E27FC236}">
                <a16:creationId xmlns:a16="http://schemas.microsoft.com/office/drawing/2014/main" id="{D2E1920C-25E7-6566-309A-E5ABF66F2BBD}"/>
              </a:ext>
            </a:extLst>
          </p:cNvPr>
          <p:cNvSpPr txBox="1"/>
          <p:nvPr/>
        </p:nvSpPr>
        <p:spPr>
          <a:xfrm>
            <a:off x="-17816" y="3424936"/>
            <a:ext cx="12009782" cy="2862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pt-BR" sz="3200" b="1"/>
              <a:t>  </a:t>
            </a:r>
            <a:endParaRPr lang="pt-BR"/>
          </a:p>
          <a:p>
            <a:r>
              <a:rPr lang="pt-BR" sz="2800" b="1"/>
              <a:t>   4. Benefícios Gerados :</a:t>
            </a:r>
            <a:r>
              <a:rPr lang="pt-BR"/>
              <a:t> </a:t>
            </a:r>
          </a:p>
          <a:p>
            <a:endParaRPr lang="pt-BR"/>
          </a:p>
          <a:p>
            <a:r>
              <a:rPr lang="pt-BR" sz="2800"/>
              <a:t>       Redução de custos </a:t>
            </a:r>
            <a:endParaRPr lang="pt-BR"/>
          </a:p>
          <a:p>
            <a:r>
              <a:rPr lang="pt-BR" sz="2800"/>
              <a:t>       Aumento de segurança </a:t>
            </a:r>
            <a:endParaRPr lang="pt-BR"/>
          </a:p>
          <a:p>
            <a:r>
              <a:rPr lang="pt-BR" sz="2800"/>
              <a:t>       Melhoria da qualidade da operação</a:t>
            </a:r>
          </a:p>
          <a:p>
            <a:r>
              <a:rPr lang="pt-BR" sz="2800"/>
              <a:t>       Melhoria na percepção satisfação do cliente</a:t>
            </a:r>
            <a:r>
              <a:rPr lang="pt-BR"/>
              <a:t>. </a:t>
            </a:r>
          </a:p>
        </p:txBody>
      </p:sp>
      <p:sp>
        <p:nvSpPr>
          <p:cNvPr id="26" name="Seta: para a Direita 25">
            <a:extLst>
              <a:ext uri="{FF2B5EF4-FFF2-40B4-BE49-F238E27FC236}">
                <a16:creationId xmlns:a16="http://schemas.microsoft.com/office/drawing/2014/main" id="{46F7964D-F8E3-0280-6A5D-70C04F796126}"/>
              </a:ext>
            </a:extLst>
          </p:cNvPr>
          <p:cNvSpPr/>
          <p:nvPr/>
        </p:nvSpPr>
        <p:spPr>
          <a:xfrm>
            <a:off x="286274" y="4594766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7" name="Seta: para a Direita 26">
            <a:extLst>
              <a:ext uri="{FF2B5EF4-FFF2-40B4-BE49-F238E27FC236}">
                <a16:creationId xmlns:a16="http://schemas.microsoft.com/office/drawing/2014/main" id="{782C6193-ED87-FE0F-7506-F70493E59741}"/>
              </a:ext>
            </a:extLst>
          </p:cNvPr>
          <p:cNvSpPr/>
          <p:nvPr/>
        </p:nvSpPr>
        <p:spPr>
          <a:xfrm>
            <a:off x="286275" y="5054841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8" name="Seta: para a Direita 27">
            <a:extLst>
              <a:ext uri="{FF2B5EF4-FFF2-40B4-BE49-F238E27FC236}">
                <a16:creationId xmlns:a16="http://schemas.microsoft.com/office/drawing/2014/main" id="{57CB7295-DE91-6462-26E4-BDF99343AB22}"/>
              </a:ext>
            </a:extLst>
          </p:cNvPr>
          <p:cNvSpPr/>
          <p:nvPr/>
        </p:nvSpPr>
        <p:spPr>
          <a:xfrm>
            <a:off x="257520" y="5471784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9" name="Seta: para a Direita 28">
            <a:extLst>
              <a:ext uri="{FF2B5EF4-FFF2-40B4-BE49-F238E27FC236}">
                <a16:creationId xmlns:a16="http://schemas.microsoft.com/office/drawing/2014/main" id="{E32936FD-6F71-390C-56FB-9C8AFB0F84D2}"/>
              </a:ext>
            </a:extLst>
          </p:cNvPr>
          <p:cNvSpPr/>
          <p:nvPr/>
        </p:nvSpPr>
        <p:spPr>
          <a:xfrm rot="-240000">
            <a:off x="271898" y="5960615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084753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F338A-AED8-8FCE-6C90-325849B79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KV_12.png" descr="KV_12.png">
            <a:extLst>
              <a:ext uri="{FF2B5EF4-FFF2-40B4-BE49-F238E27FC236}">
                <a16:creationId xmlns:a16="http://schemas.microsoft.com/office/drawing/2014/main" id="{B61E3D0C-F3D7-D0E8-C0F9-1C5EF7CAB8C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Google Shape;58;p2" descr="Google Shape;58;p2">
            <a:extLst>
              <a:ext uri="{FF2B5EF4-FFF2-40B4-BE49-F238E27FC236}">
                <a16:creationId xmlns:a16="http://schemas.microsoft.com/office/drawing/2014/main" id="{4B1E496F-A9E6-DCD1-6EBF-10B87719D1B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06" r="63068" b="974"/>
          <a:stretch>
            <a:fillRect/>
          </a:stretch>
        </p:blipFill>
        <p:spPr>
          <a:xfrm>
            <a:off x="9009681" y="3987944"/>
            <a:ext cx="5484018" cy="4613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>
            <a:extLst>
              <a:ext uri="{FF2B5EF4-FFF2-40B4-BE49-F238E27FC236}">
                <a16:creationId xmlns:a16="http://schemas.microsoft.com/office/drawing/2014/main" id="{656906C1-3F19-9A86-76B6-031827F61FF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>
            <a:extLst>
              <a:ext uri="{FF2B5EF4-FFF2-40B4-BE49-F238E27FC236}">
                <a16:creationId xmlns:a16="http://schemas.microsoft.com/office/drawing/2014/main" id="{F20096DC-6943-118B-146B-2FEC676E40B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B0B5930-9006-5A25-2329-A4FE6D0E6D41}"/>
              </a:ext>
            </a:extLst>
          </p:cNvPr>
          <p:cNvSpPr txBox="1"/>
          <p:nvPr/>
        </p:nvSpPr>
        <p:spPr>
          <a:xfrm flipV="1">
            <a:off x="458877" y="3209229"/>
            <a:ext cx="11254596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3CF7E44-8F4E-054A-77F7-0F783FB37DDC}"/>
              </a:ext>
            </a:extLst>
          </p:cNvPr>
          <p:cNvSpPr txBox="1"/>
          <p:nvPr/>
        </p:nvSpPr>
        <p:spPr>
          <a:xfrm>
            <a:off x="2492375" y="3603625"/>
            <a:ext cx="2743200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3AEF33E-8D10-E2DE-06E3-13E0B24AC43D}"/>
              </a:ext>
            </a:extLst>
          </p:cNvPr>
          <p:cNvSpPr txBox="1"/>
          <p:nvPr/>
        </p:nvSpPr>
        <p:spPr>
          <a:xfrm>
            <a:off x="121582" y="818259"/>
            <a:ext cx="12047289" cy="32316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 b="1"/>
              <a:t> 5. Benefícios observados:</a:t>
            </a:r>
            <a:endParaRPr lang="pt-BR"/>
          </a:p>
          <a:p>
            <a:endParaRPr lang="pt-BR"/>
          </a:p>
          <a:p>
            <a:r>
              <a:rPr lang="pt-BR"/>
              <a:t>        </a:t>
            </a:r>
            <a:r>
              <a:rPr lang="pt-BR" sz="2800"/>
              <a:t>Controle efetivo de riscos elétricos; </a:t>
            </a:r>
            <a:endParaRPr lang="pt-BR"/>
          </a:p>
          <a:p>
            <a:r>
              <a:rPr lang="pt-BR" sz="2800"/>
              <a:t>    Prevenção de acidentes com terceiros; </a:t>
            </a:r>
            <a:endParaRPr lang="pt-BR"/>
          </a:p>
          <a:p>
            <a:r>
              <a:rPr lang="pt-BR" sz="2800"/>
              <a:t>    Satisfação do cliente. </a:t>
            </a:r>
            <a:endParaRPr lang="pt-BR"/>
          </a:p>
          <a:p>
            <a:r>
              <a:rPr lang="pt-BR" sz="2800"/>
              <a:t>    Maior segurança operacional; </a:t>
            </a:r>
            <a:endParaRPr lang="pt-BR"/>
          </a:p>
          <a:p>
            <a:r>
              <a:rPr lang="pt-BR" sz="2800"/>
              <a:t>    Redução de custos com manutenção e substituição de equipamentos;  </a:t>
            </a:r>
          </a:p>
          <a:p>
            <a:r>
              <a:rPr lang="pt-BR" sz="2800"/>
              <a:t>    Redução de perdas não técnicas (intervenções irregulares).                  </a:t>
            </a:r>
            <a:endParaRPr lang="pt-BR"/>
          </a:p>
        </p:txBody>
      </p:sp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F1A2AA2C-4472-387E-3112-07E0C8864661}"/>
              </a:ext>
            </a:extLst>
          </p:cNvPr>
          <p:cNvSpPr/>
          <p:nvPr/>
        </p:nvSpPr>
        <p:spPr>
          <a:xfrm>
            <a:off x="99370" y="2438163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9" name="Seta: para a Direita 18">
            <a:extLst>
              <a:ext uri="{FF2B5EF4-FFF2-40B4-BE49-F238E27FC236}">
                <a16:creationId xmlns:a16="http://schemas.microsoft.com/office/drawing/2014/main" id="{7DCA4B87-CCB2-FF68-5E8F-0BCEADC0A62D}"/>
              </a:ext>
            </a:extLst>
          </p:cNvPr>
          <p:cNvSpPr/>
          <p:nvPr/>
        </p:nvSpPr>
        <p:spPr>
          <a:xfrm>
            <a:off x="99370" y="1978087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Seta: para a Direita 20">
            <a:extLst>
              <a:ext uri="{FF2B5EF4-FFF2-40B4-BE49-F238E27FC236}">
                <a16:creationId xmlns:a16="http://schemas.microsoft.com/office/drawing/2014/main" id="{7A63C62F-6026-A80D-D03E-0F69CD1A2CA8}"/>
              </a:ext>
            </a:extLst>
          </p:cNvPr>
          <p:cNvSpPr/>
          <p:nvPr/>
        </p:nvSpPr>
        <p:spPr>
          <a:xfrm>
            <a:off x="99370" y="1561144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9B3BD354-A00C-C295-A9F5-9618F2D557E4}"/>
              </a:ext>
            </a:extLst>
          </p:cNvPr>
          <p:cNvSpPr/>
          <p:nvPr/>
        </p:nvSpPr>
        <p:spPr>
          <a:xfrm>
            <a:off x="99370" y="2912615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5" name="Seta: para a Direita 24">
            <a:extLst>
              <a:ext uri="{FF2B5EF4-FFF2-40B4-BE49-F238E27FC236}">
                <a16:creationId xmlns:a16="http://schemas.microsoft.com/office/drawing/2014/main" id="{9D26A3FD-572D-E9C4-BCDB-9619EB47254D}"/>
              </a:ext>
            </a:extLst>
          </p:cNvPr>
          <p:cNvSpPr/>
          <p:nvPr/>
        </p:nvSpPr>
        <p:spPr>
          <a:xfrm>
            <a:off x="99370" y="3300804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7" name="Seta: para a Direita 26">
            <a:extLst>
              <a:ext uri="{FF2B5EF4-FFF2-40B4-BE49-F238E27FC236}">
                <a16:creationId xmlns:a16="http://schemas.microsoft.com/office/drawing/2014/main" id="{943FE7AE-DA86-663F-06C6-84E264B02498}"/>
              </a:ext>
            </a:extLst>
          </p:cNvPr>
          <p:cNvSpPr/>
          <p:nvPr/>
        </p:nvSpPr>
        <p:spPr>
          <a:xfrm>
            <a:off x="99370" y="3688993"/>
            <a:ext cx="360182" cy="312104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485699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7991A-2915-CC6E-42B8-287143F57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KV_12.png" descr="KV_12.png">
            <a:extLst>
              <a:ext uri="{FF2B5EF4-FFF2-40B4-BE49-F238E27FC236}">
                <a16:creationId xmlns:a16="http://schemas.microsoft.com/office/drawing/2014/main" id="{B2223733-CA08-685F-4561-F36D120AF43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Google Shape;58;p2" descr="Google Shape;58;p2">
            <a:extLst>
              <a:ext uri="{FF2B5EF4-FFF2-40B4-BE49-F238E27FC236}">
                <a16:creationId xmlns:a16="http://schemas.microsoft.com/office/drawing/2014/main" id="{2AEE63AF-1BBB-B91E-6127-59BF66DDB3C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06" r="63068" b="974"/>
          <a:stretch>
            <a:fillRect/>
          </a:stretch>
        </p:blipFill>
        <p:spPr>
          <a:xfrm>
            <a:off x="9009681" y="3987944"/>
            <a:ext cx="5484018" cy="4613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>
            <a:extLst>
              <a:ext uri="{FF2B5EF4-FFF2-40B4-BE49-F238E27FC236}">
                <a16:creationId xmlns:a16="http://schemas.microsoft.com/office/drawing/2014/main" id="{055E2F13-175B-100D-5BF8-64786970217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>
            <a:extLst>
              <a:ext uri="{FF2B5EF4-FFF2-40B4-BE49-F238E27FC236}">
                <a16:creationId xmlns:a16="http://schemas.microsoft.com/office/drawing/2014/main" id="{6D2B673F-AA5D-4B7F-4259-54E33E9BD61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4EC5208-E1A5-42BD-8AC2-F36B9B3B16D9}"/>
              </a:ext>
            </a:extLst>
          </p:cNvPr>
          <p:cNvSpPr txBox="1"/>
          <p:nvPr/>
        </p:nvSpPr>
        <p:spPr>
          <a:xfrm flipV="1">
            <a:off x="458877" y="3209229"/>
            <a:ext cx="11254596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9621CAF-31D5-0813-91BD-6FA93003E806}"/>
              </a:ext>
            </a:extLst>
          </p:cNvPr>
          <p:cNvSpPr txBox="1"/>
          <p:nvPr/>
        </p:nvSpPr>
        <p:spPr>
          <a:xfrm>
            <a:off x="2492375" y="3603625"/>
            <a:ext cx="2743200" cy="3657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B9D7AEC-D27F-FA21-59F5-39B77DF1744A}"/>
              </a:ext>
            </a:extLst>
          </p:cNvPr>
          <p:cNvSpPr txBox="1"/>
          <p:nvPr/>
        </p:nvSpPr>
        <p:spPr>
          <a:xfrm>
            <a:off x="294110" y="1709655"/>
            <a:ext cx="12047289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/>
              <a:t>                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75658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723fd9ce-6d6d-415e-88a7-385d6d41dc16}" enabled="1" method="Privileged" siteId="{97ce2340-9c1d-45b1-a835-7ea811b6fe9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548</Words>
  <Application>Microsoft Office PowerPoint</Application>
  <PresentationFormat>Widescreen</PresentationFormat>
  <Paragraphs>55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5" baseType="lpstr">
      <vt:lpstr>Aptos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FABIO DE OLIVEIRA LANA</dc:creator>
  <cp:lastModifiedBy>FABIO DE OLIVEIRA LANA</cp:lastModifiedBy>
  <cp:revision>2</cp:revision>
  <dcterms:modified xsi:type="dcterms:W3CDTF">2026-06-10T10:29:26Z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Simple Light:6</vt:lpwstr>
  </property>
  <property fmtid="{D5CDD505-2E9C-101B-9397-08002B2CF9AE}" pid="3" name="ClassificationContentMarkingFooterText">
    <vt:lpwstr>Classificação: Direcionado</vt:lpwstr>
  </property>
</Properties>
</file>